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48"/>
  </p:notesMasterIdLst>
  <p:handoutMasterIdLst>
    <p:handoutMasterId r:id="rId49"/>
  </p:handoutMasterIdLst>
  <p:sldIdLst>
    <p:sldId id="264" r:id="rId5"/>
    <p:sldId id="304" r:id="rId6"/>
    <p:sldId id="308" r:id="rId7"/>
    <p:sldId id="305" r:id="rId8"/>
    <p:sldId id="306" r:id="rId9"/>
    <p:sldId id="277" r:id="rId10"/>
    <p:sldId id="307" r:id="rId11"/>
    <p:sldId id="288" r:id="rId12"/>
    <p:sldId id="287" r:id="rId13"/>
    <p:sldId id="274" r:id="rId14"/>
    <p:sldId id="284" r:id="rId15"/>
    <p:sldId id="282" r:id="rId16"/>
    <p:sldId id="281" r:id="rId17"/>
    <p:sldId id="280" r:id="rId18"/>
    <p:sldId id="279" r:id="rId19"/>
    <p:sldId id="285" r:id="rId20"/>
    <p:sldId id="283" r:id="rId21"/>
    <p:sldId id="278" r:id="rId22"/>
    <p:sldId id="276" r:id="rId23"/>
    <p:sldId id="275" r:id="rId24"/>
    <p:sldId id="309" r:id="rId25"/>
    <p:sldId id="265" r:id="rId26"/>
    <p:sldId id="290" r:id="rId27"/>
    <p:sldId id="291" r:id="rId28"/>
    <p:sldId id="298" r:id="rId29"/>
    <p:sldId id="296" r:id="rId30"/>
    <p:sldId id="295" r:id="rId31"/>
    <p:sldId id="292" r:id="rId32"/>
    <p:sldId id="293" r:id="rId33"/>
    <p:sldId id="294" r:id="rId34"/>
    <p:sldId id="266" r:id="rId35"/>
    <p:sldId id="267" r:id="rId36"/>
    <p:sldId id="268" r:id="rId37"/>
    <p:sldId id="269" r:id="rId38"/>
    <p:sldId id="271" r:id="rId39"/>
    <p:sldId id="289" r:id="rId40"/>
    <p:sldId id="272" r:id="rId41"/>
    <p:sldId id="273" r:id="rId42"/>
    <p:sldId id="300" r:id="rId43"/>
    <p:sldId id="301" r:id="rId44"/>
    <p:sldId id="302" r:id="rId45"/>
    <p:sldId id="303" r:id="rId46"/>
    <p:sldId id="29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8/17/2020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g.wikipedia.org/wiki/%D0%9C%D0%B0%D1%88%D0%B8%D0%BD%D0%B0_%D0%BD%D0%B0_%D0%A2%D1%8E%D1%80%D0%B8%D0%BD%D0%B3#cite_note-SEP-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998762" cy="3255264"/>
          </a:xfrm>
        </p:spPr>
        <p:txBody>
          <a:bodyPr>
            <a:normAutofit/>
          </a:bodyPr>
          <a:lstStyle/>
          <a:p>
            <a:r>
              <a:rPr lang="bg-BG" sz="4400" dirty="0"/>
              <a:t>Основни направления</a:t>
            </a:r>
            <a:r>
              <a:rPr lang="en-US" sz="4400" dirty="0"/>
              <a:t> </a:t>
            </a:r>
            <a:r>
              <a:rPr lang="bg-BG" sz="4400" dirty="0"/>
              <a:t>в информатиката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bg-BG" dirty="0"/>
              <a:t>доц. д-р Елена Сомова</a:t>
            </a:r>
            <a:endParaRPr lang="en-US" dirty="0"/>
          </a:p>
          <a:p>
            <a:r>
              <a:rPr lang="en-US" dirty="0"/>
              <a:t>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B8BE-19D7-48AA-8F92-6A09E127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Теория на изчисленията</a:t>
            </a:r>
            <a:r>
              <a:rPr lang="en-US" dirty="0"/>
              <a:t>(Theory of computing, Theory of computation)</a:t>
            </a:r>
            <a:br>
              <a:rPr lang="bg-BG" dirty="0"/>
            </a:b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62643-ADA5-42FA-86D5-C31B68F2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74171"/>
            <a:ext cx="7956972" cy="6683829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Занимава се</a:t>
            </a:r>
            <a:r>
              <a:rPr lang="en-US" dirty="0"/>
              <a:t> </a:t>
            </a:r>
            <a:r>
              <a:rPr lang="bg-BG" dirty="0"/>
              <a:t>с това как ефикасно проблемите могат да бъдат решени с изчислителен модел, като се използва алгоритъм</a:t>
            </a:r>
          </a:p>
          <a:p>
            <a:r>
              <a:rPr lang="bg-BG" dirty="0"/>
              <a:t>Три основни клона: </a:t>
            </a:r>
          </a:p>
          <a:p>
            <a:pPr lvl="1"/>
            <a:r>
              <a:rPr lang="bg-BG" dirty="0"/>
              <a:t>теория на автоматите и формални езици</a:t>
            </a:r>
          </a:p>
          <a:p>
            <a:pPr lvl="1"/>
            <a:r>
              <a:rPr lang="bg-BG" dirty="0"/>
              <a:t>теория на изчислимостта </a:t>
            </a:r>
          </a:p>
          <a:p>
            <a:pPr lvl="1"/>
            <a:r>
              <a:rPr lang="bg-BG" dirty="0"/>
              <a:t>теория на сложността на изчисленията</a:t>
            </a:r>
          </a:p>
          <a:p>
            <a:r>
              <a:rPr lang="bg-BG" dirty="0"/>
              <a:t>Автоматите се използват като модели за изчисляване</a:t>
            </a:r>
          </a:p>
          <a:p>
            <a:r>
              <a:rPr lang="bg-BG" dirty="0"/>
              <a:t>Автоматите генерират/представят формалните езици. Автоматите често се класифицират по класа на формалните езици, които са в състояние да разпознаят. Те се използват като теоретични модели за компютрите и за доказателства за изчислимост</a:t>
            </a:r>
          </a:p>
          <a:p>
            <a:r>
              <a:rPr lang="bg-BG" dirty="0"/>
              <a:t>Теорията на формалните езици е клон на математиката, който се занимава с описване на езиците като набор от операции над дадена азбука</a:t>
            </a:r>
          </a:p>
          <a:p>
            <a:r>
              <a:rPr lang="bg-BG" dirty="0"/>
              <a:t>Има няколко класа формални езици, всеки от които позволява по-сложна спецификация на езика от тази преди нея, т.е. йерархията на Чомски, [6] и всеки съответстващ на клас автомати, който го разпознава. </a:t>
            </a:r>
            <a:endParaRPr lang="en-US" dirty="0"/>
          </a:p>
          <a:p>
            <a:r>
              <a:rPr lang="bg-BG" dirty="0"/>
              <a:t>Теорията на изчислимостта се занимава главно с въпроса доколко даден проблем е разрешим на компютър</a:t>
            </a:r>
          </a:p>
          <a:p>
            <a:r>
              <a:rPr lang="bg-BG" dirty="0"/>
              <a:t>Теорията на сложността на изчисленията разглежда не само дали даден проблем изобщо може да бъде решен на компютър, но и колко ефективно може да бъде решен проблемът в  два аспекта: сложност по отношение на времето и сложност по отношение на пространството (колко стъпки са необходими за извършване на изчисление и колко памет е необходима за това)</a:t>
            </a:r>
          </a:p>
        </p:txBody>
      </p:sp>
      <p:pic>
        <p:nvPicPr>
          <p:cNvPr id="2050" name="Picture 2" descr="Solve any automata theory problems by Zanishaslam">
            <a:extLst>
              <a:ext uri="{FF2B5EF4-FFF2-40B4-BE49-F238E27FC236}">
                <a16:creationId xmlns:a16="http://schemas.microsoft.com/office/drawing/2014/main" id="{BFDF82F6-FC02-4CB0-9CE7-EFE32F82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0" y="5141732"/>
            <a:ext cx="28956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9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1E78-1727-4619-B610-D58ED7A2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Машина на Тюринг</a:t>
            </a:r>
            <a:br>
              <a:rPr lang="ru-RU" b="1" dirty="0"/>
            </a:br>
            <a:br>
              <a:rPr lang="ru-RU" b="1" dirty="0"/>
            </a:br>
            <a:br>
              <a:rPr lang="ru-RU" b="1" dirty="0"/>
            </a:br>
            <a:br>
              <a:rPr lang="ru-RU" b="1" dirty="0"/>
            </a:br>
            <a:br>
              <a:rPr lang="ru-RU" b="1" dirty="0"/>
            </a:br>
            <a:br>
              <a:rPr lang="ru-RU" b="1" dirty="0"/>
            </a:br>
            <a:br>
              <a:rPr lang="ru-RU" b="1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3E67-7758-41EA-BEB2-EFE4842C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6858000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Машина на Тюринг</a:t>
            </a:r>
            <a:r>
              <a:rPr lang="ru-RU" dirty="0"/>
              <a:t> е абстрактно изчислително устройство, описано от английския математик Алън Тюринг през 1936 г.</a:t>
            </a:r>
          </a:p>
          <a:p>
            <a:r>
              <a:rPr lang="ru-RU" dirty="0"/>
              <a:t>Моделът на машината на Тюринг се основава на телетипа, като обхватът му е разширен и позволява движение на хартиената лента и в двете посоки, а главата може да чете, изтрива и печата нови символи, вместо само да прочита и пробива постоянна перфорация</a:t>
            </a:r>
            <a:r>
              <a:rPr lang="ru-RU" baseline="30000" dirty="0">
                <a:hlinkClick r:id="rId2"/>
              </a:rPr>
              <a:t>[1]</a:t>
            </a:r>
            <a:r>
              <a:rPr lang="ru-RU" dirty="0"/>
              <a:t>. </a:t>
            </a:r>
          </a:p>
          <a:p>
            <a:r>
              <a:rPr lang="ru-RU" dirty="0"/>
              <a:t>Машината на Тюринг се състои от четири компонента: </a:t>
            </a:r>
          </a:p>
          <a:p>
            <a:pPr>
              <a:buFont typeface="+mj-lt"/>
              <a:buAutoNum type="arabicPeriod"/>
            </a:pPr>
            <a:r>
              <a:rPr lang="ru-RU" i="1" dirty="0"/>
              <a:t>Памет</a:t>
            </a:r>
            <a:r>
              <a:rPr lang="ru-RU" dirty="0"/>
              <a:t> – безкрайна лента, състояща се от </a:t>
            </a:r>
            <a:r>
              <a:rPr lang="ru-RU" i="1" dirty="0"/>
              <a:t>клетки</a:t>
            </a:r>
            <a:r>
              <a:rPr lang="ru-RU" dirty="0"/>
              <a:t>, във всяка от които е записан символ от някаква крайна азбука. Азбуката съдържа специален </a:t>
            </a:r>
            <a:r>
              <a:rPr lang="ru-RU" i="1" dirty="0"/>
              <a:t>празен символ</a:t>
            </a:r>
            <a:r>
              <a:rPr lang="ru-RU" dirty="0"/>
              <a:t> (обикновено обозначаван с '0') и един или повече други символи. Във всеки момент от работата на машината лентата е крайна, но при нужда може да ѝ залепяме отляво или отдясно нови клетки, съдържащи </a:t>
            </a:r>
            <a:r>
              <a:rPr lang="ru-RU" i="1" dirty="0"/>
              <a:t>празния символ</a:t>
            </a:r>
            <a:r>
              <a:rPr lang="ru-RU" dirty="0"/>
              <a:t>.</a:t>
            </a:r>
          </a:p>
          <a:p>
            <a:pPr>
              <a:buFont typeface="+mj-lt"/>
              <a:buAutoNum type="arabicPeriod"/>
            </a:pPr>
            <a:r>
              <a:rPr lang="ru-RU" i="1" dirty="0"/>
              <a:t>Глава</a:t>
            </a:r>
            <a:r>
              <a:rPr lang="ru-RU" dirty="0"/>
              <a:t>, която във всеки момент от изчислението се намира над определена клетка от лентата. При всеки такт </a:t>
            </a:r>
            <a:r>
              <a:rPr lang="ru-RU" i="1" dirty="0"/>
              <a:t>главата</a:t>
            </a:r>
            <a:r>
              <a:rPr lang="ru-RU" dirty="0"/>
              <a:t> прочита символа от клетката, над която се намира, записва нов символ и се премества наляво или надясно по лентата в зависимост от изпълняваната инструкция и прочетения символ.</a:t>
            </a:r>
          </a:p>
          <a:p>
            <a:pPr>
              <a:buFont typeface="+mj-lt"/>
              <a:buAutoNum type="arabicPeriod"/>
            </a:pPr>
            <a:r>
              <a:rPr lang="ru-RU" i="1" dirty="0"/>
              <a:t>Програма</a:t>
            </a:r>
            <a:r>
              <a:rPr lang="ru-RU" dirty="0"/>
              <a:t> – краен списък от инструкции, който за разлика от съвременните компютри е отделен от паметта. Всяка инструкция е поредица от указания какво да се направи, ако </a:t>
            </a:r>
            <a:r>
              <a:rPr lang="ru-RU" i="1" dirty="0"/>
              <a:t>главата</a:t>
            </a:r>
            <a:r>
              <a:rPr lang="ru-RU" dirty="0"/>
              <a:t> е прочела i-тата буква от азбуката. Всяко указание съдържа информация какъв символ да се запише обратно върху лентата, коя инструкция ще се изпълнява на следващата стъпка и накъде (наляво или надясно) да се премести </a:t>
            </a:r>
            <a:r>
              <a:rPr lang="ru-RU" i="1" dirty="0"/>
              <a:t>главата</a:t>
            </a:r>
            <a:r>
              <a:rPr lang="ru-RU" dirty="0"/>
              <a:t>.</a:t>
            </a:r>
          </a:p>
          <a:p>
            <a:pPr>
              <a:buFont typeface="+mj-lt"/>
              <a:buAutoNum type="arabicPeriod"/>
            </a:pPr>
            <a:r>
              <a:rPr lang="ru-RU" i="1" dirty="0"/>
              <a:t>Регистър</a:t>
            </a:r>
            <a:r>
              <a:rPr lang="ru-RU" dirty="0"/>
              <a:t>, съдържащ номера на активната в момента инструкция (програмен брояч). Една от инструкциите се приема за начална, т.е. изчислението започва със зареждането на номера ѝ в програмния брояч. Има и крайна инструкция – при достигането ѝ изчислението спира.</a:t>
            </a:r>
          </a:p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630BD-A9B3-4F80-9988-F1BCA859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3191648"/>
            <a:ext cx="2947481" cy="25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D324-40CB-4C59-A586-85B062CA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60842" cy="4601183"/>
          </a:xfrm>
        </p:spPr>
        <p:txBody>
          <a:bodyPr/>
          <a:lstStyle/>
          <a:p>
            <a:r>
              <a:rPr lang="bg-BG" dirty="0"/>
              <a:t>Езици за програмиране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0A15-7236-455A-9ACC-232F5A11E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Формални езици, съдържащи набор от инструкции, които довеждат до различни видове резултати</a:t>
            </a:r>
          </a:p>
          <a:p>
            <a:r>
              <a:rPr lang="bg-BG" dirty="0"/>
              <a:t>Използват се за реализиране на алгоритми</a:t>
            </a:r>
          </a:p>
          <a:p>
            <a:r>
              <a:rPr lang="bg-BG" dirty="0"/>
              <a:t>Повечето програмни езици се състоят от инструкции за компютрите</a:t>
            </a:r>
          </a:p>
        </p:txBody>
      </p:sp>
      <p:pic>
        <p:nvPicPr>
          <p:cNvPr id="1026" name="Picture 2" descr="6 Programming Languages Vital to Learn in 2020 | Tavvy.com">
            <a:extLst>
              <a:ext uri="{FF2B5EF4-FFF2-40B4-BE49-F238E27FC236}">
                <a16:creationId xmlns:a16="http://schemas.microsoft.com/office/drawing/2014/main" id="{20C97C29-9481-4069-B702-6CBA7B7E5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05" y="342356"/>
            <a:ext cx="24479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2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EE95-E207-4CF2-A747-E1C10F9C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системи и мрежи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F71C-88CD-49F8-AAF7-C72DE8A2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Компютърните системи </a:t>
            </a:r>
            <a:r>
              <a:rPr lang="bg-BG" dirty="0"/>
              <a:t>представляват съвкупност от хардуерни, софтуерни и човешки ресурси, които са предназначени да получават, обработват, управляват и представят информация в смислен формат.</a:t>
            </a:r>
            <a:endParaRPr lang="en-US" dirty="0"/>
          </a:p>
          <a:p>
            <a:r>
              <a:rPr lang="bg-BG" b="1" dirty="0"/>
              <a:t>Компютърната мрежа </a:t>
            </a:r>
            <a:r>
              <a:rPr lang="bg-BG" dirty="0"/>
              <a:t>е група от компютри, които използват набор от общи комуникационни протоколи през цифрови взаимовръзки с цел споделяне на ресурси, разположени на или предоставени от мрежовите възли</a:t>
            </a:r>
            <a:endParaRPr lang="en-US" dirty="0"/>
          </a:p>
          <a:p>
            <a:r>
              <a:rPr lang="bg-BG" dirty="0"/>
              <a:t>Компютърните мрежи свързват части от разпределена архитектура, независимо дали тези части са съставени от хардуер или виртуални или логически ресурси</a:t>
            </a:r>
            <a:endParaRPr lang="en-US" dirty="0"/>
          </a:p>
          <a:p>
            <a:r>
              <a:rPr lang="bg-BG" dirty="0"/>
              <a:t>Взаимовръзките между възлите са формирани от широк спектър от телекомуникационни мрежови технологии, базирани на физически кабелни, оптични и безжични радиочестотни методи, които могат да бъдат подредени в различни мрежови топологии</a:t>
            </a:r>
            <a:endParaRPr lang="en-US" dirty="0"/>
          </a:p>
        </p:txBody>
      </p:sp>
      <p:pic>
        <p:nvPicPr>
          <p:cNvPr id="2050" name="Picture 2" descr="Техник на компютърни системи – компютърни мрежи – ЧАСТЕН ...">
            <a:extLst>
              <a:ext uri="{FF2B5EF4-FFF2-40B4-BE49-F238E27FC236}">
                <a16:creationId xmlns:a16="http://schemas.microsoft.com/office/drawing/2014/main" id="{47A28ECB-D840-4502-BC74-1EE5A2B6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3179"/>
            <a:ext cx="3869268" cy="257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5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88F-323E-4687-B10F-EADFA6E7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Числов анализ (</a:t>
            </a:r>
            <a:r>
              <a:rPr lang="en-US" dirty="0"/>
              <a:t>Numerical analysis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2147-6E58-4C17-9A5D-9F649929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0594"/>
            <a:ext cx="7315200" cy="6457406"/>
          </a:xfrm>
        </p:spPr>
        <p:txBody>
          <a:bodyPr>
            <a:normAutofit/>
          </a:bodyPr>
          <a:lstStyle/>
          <a:p>
            <a:r>
              <a:rPr lang="bg-BG" b="1" dirty="0"/>
              <a:t>Числов анализ </a:t>
            </a:r>
            <a:r>
              <a:rPr lang="bg-BG" dirty="0"/>
              <a:t>- изучаване на алгоритми, които използват числово приближение за проблемите на математическия анализ</a:t>
            </a:r>
          </a:p>
          <a:p>
            <a:r>
              <a:rPr lang="bg-BG" dirty="0"/>
              <a:t>Приложение: във всички области на инженерните и физическите науки, социалните науки, медицината и бизнеса</a:t>
            </a:r>
          </a:p>
          <a:p>
            <a:r>
              <a:rPr lang="bg-BG" dirty="0"/>
              <a:t>Използва се при реалистични математически модели в науката и инженерството, за коити е необходим фин числен анализ</a:t>
            </a:r>
          </a:p>
          <a:p>
            <a:r>
              <a:rPr lang="bg-BG" dirty="0"/>
              <a:t>Численият анализ създава, анализира и прилага алгоритми за получаване на числени решения на проблеми, включващи непрекъснати променливи</a:t>
            </a:r>
          </a:p>
          <a:p>
            <a:r>
              <a:rPr lang="ru-RU" dirty="0"/>
              <a:t>Числовият анализ анализира основните техники за ефективно числено решаване на задачи в науката и техниката, включва теми като намиране на корени, интерполации, апроксимации на функции, диференциални уравнения, итеративни методи в линейната алгебра и др. </a:t>
            </a:r>
          </a:p>
        </p:txBody>
      </p:sp>
      <p:pic>
        <p:nvPicPr>
          <p:cNvPr id="3074" name="Picture 2" descr="Introduction to Numerical Analysis | Mathematics | MIT OpenCourseWare">
            <a:extLst>
              <a:ext uri="{FF2B5EF4-FFF2-40B4-BE49-F238E27FC236}">
                <a16:creationId xmlns:a16="http://schemas.microsoft.com/office/drawing/2014/main" id="{CF7D7ED5-0FF6-4AF1-A53D-9BC1A859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9" y="4229861"/>
            <a:ext cx="2804160" cy="26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44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83A-25D8-4FDC-813F-86BCBDC0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8" y="1123837"/>
            <a:ext cx="3361508" cy="4601183"/>
          </a:xfrm>
        </p:spPr>
        <p:txBody>
          <a:bodyPr/>
          <a:lstStyle/>
          <a:p>
            <a:r>
              <a:rPr lang="bg-BG" dirty="0"/>
              <a:t>Човешко-компютърно взаимодействие (</a:t>
            </a:r>
            <a:r>
              <a:rPr lang="en-US" dirty="0"/>
              <a:t>Human computer interaction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D2A2-5529-4E5B-8833-95134366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6" y="0"/>
            <a:ext cx="8752114" cy="6858000"/>
          </a:xfrm>
        </p:spPr>
        <p:txBody>
          <a:bodyPr>
            <a:normAutofit/>
          </a:bodyPr>
          <a:lstStyle/>
          <a:p>
            <a:r>
              <a:rPr lang="bg-BG" dirty="0"/>
              <a:t>Изучава дизайна и използването на компютърните технологии, фокусирани върху интерфейсите между хората и компютрите</a:t>
            </a:r>
          </a:p>
          <a:p>
            <a:r>
              <a:rPr lang="bg-BG" dirty="0"/>
              <a:t>Изследователите в областта наблюдават начините, по които хората взаимодействат с компютрите и дизайнерските технологии, които позволяват на хората да взаимодействат с компютрите по нови начини</a:t>
            </a:r>
          </a:p>
          <a:p>
            <a:r>
              <a:rPr lang="bg-BG" dirty="0"/>
              <a:t>Направления: </a:t>
            </a:r>
          </a:p>
          <a:p>
            <a:r>
              <a:rPr lang="bg-BG" b="1" dirty="0"/>
              <a:t>Персонализиране от потребителя </a:t>
            </a:r>
            <a:r>
              <a:rPr lang="bg-BG" dirty="0"/>
              <a:t>(приспособяване на приложенията към собствените нужди)</a:t>
            </a:r>
          </a:p>
          <a:p>
            <a:r>
              <a:rPr lang="bg-BG" b="1" dirty="0"/>
              <a:t>Вградени изчисления </a:t>
            </a:r>
            <a:r>
              <a:rPr lang="bg-BG" dirty="0"/>
              <a:t>(извън компютрите, напр. в компютризирани уреди за готвене, осветителни и водопроводни тела, щори на прозорци или автомобилни спирачни системи; в бъдеще - добавянето на мрежови комуникации, които ще позволят на вградените изчисления да се координират помежду си и с потребителя; човешките интерфейси към вградените устройства ще се различават от тези за работните станции)</a:t>
            </a:r>
          </a:p>
          <a:p>
            <a:r>
              <a:rPr lang="bg-BG" b="1" dirty="0"/>
              <a:t>Добавена реалност </a:t>
            </a:r>
            <a:r>
              <a:rPr lang="bg-BG" dirty="0"/>
              <a:t>(добавяне на информация в нашето виждане за света, напр. статистически данни в реално време при изпълняване на трудни задачи; в бъдеще – предоставяне на допълнителна информация за тези, с които разговаряме при социални взаимодействия)</a:t>
            </a:r>
          </a:p>
          <a:p>
            <a:r>
              <a:rPr lang="en-US" b="1" dirty="0"/>
              <a:t>Social computing </a:t>
            </a:r>
            <a:r>
              <a:rPr lang="bg-BG" dirty="0"/>
              <a:t>(фокусирани върху взаимодействията като единица за анализ; напр. хората възприемат взаимодействието си с компютрите по-положително от хората)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BC48C-CDC9-4874-8D56-D8903466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9" y="0"/>
            <a:ext cx="3248297" cy="1713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F13C7-9B53-4A74-8E23-8C89C68C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8" y="4610213"/>
            <a:ext cx="20288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C83A-25D8-4FDC-813F-86BCBDC0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8" y="1123837"/>
            <a:ext cx="3361508" cy="4601183"/>
          </a:xfrm>
        </p:spPr>
        <p:txBody>
          <a:bodyPr/>
          <a:lstStyle/>
          <a:p>
            <a:r>
              <a:rPr lang="bg-BG" dirty="0"/>
              <a:t>Човешко-компютърно взаимодействие (</a:t>
            </a:r>
            <a:r>
              <a:rPr lang="en-US" dirty="0"/>
              <a:t>Human computer interaction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D2A2-5529-4E5B-8833-95134366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6" y="0"/>
            <a:ext cx="8752114" cy="6858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Social computing </a:t>
            </a:r>
            <a:r>
              <a:rPr lang="bg-BG" dirty="0"/>
              <a:t>(фокусирани върху взаимодействията като единица за анализ; напр. хората възприемат взаимодействието си с компютрите по-положително от хората)</a:t>
            </a:r>
          </a:p>
          <a:p>
            <a:r>
              <a:rPr lang="en-US" b="1" dirty="0"/>
              <a:t>Knowledge-driven interaction</a:t>
            </a:r>
            <a:r>
              <a:rPr lang="bg-BG" b="1" dirty="0"/>
              <a:t> </a:t>
            </a:r>
            <a:r>
              <a:rPr lang="bg-BG" dirty="0"/>
              <a:t>(съществува семантична пропаст между разбиранията на човека и компютъра за взаимно поведение; решаване на семантични неясноти между двете страни)</a:t>
            </a:r>
          </a:p>
          <a:p>
            <a:r>
              <a:rPr lang="bg-BG" b="1" dirty="0"/>
              <a:t>Разпознаване на емоции </a:t>
            </a:r>
            <a:r>
              <a:rPr lang="bg-BG" dirty="0"/>
              <a:t>(компютрите могат да откриват, обработват и реагират на човешките емоции, за да се развият емоционално интелигентни информационни системи;  използва се проследяване на очите и четци на лица, за да се подобрят моделите на решение)</a:t>
            </a:r>
          </a:p>
          <a:p>
            <a:r>
              <a:rPr lang="en-US" b="1" dirty="0"/>
              <a:t>Brain–computer interface</a:t>
            </a:r>
            <a:r>
              <a:rPr lang="bg-BG" b="1" dirty="0"/>
              <a:t> </a:t>
            </a:r>
            <a:r>
              <a:rPr lang="bg-BG" dirty="0"/>
              <a:t>- директен път за комуникация между подобрен или жичен мозък и външно устройство; позволява двупосочен информационен поток; за изследване, картографиране, подпомагане, увеличаване или поправяне на когнитивни или сензорно-двигателни функции на хората</a:t>
            </a:r>
          </a:p>
          <a:p>
            <a:r>
              <a:rPr lang="bg-BG" dirty="0"/>
              <a:t>Системата измерва активността на централната нервна система (CNS) и я превръща в изкуствена продукция, която замества, възстановява, подобрява, допълва или подобрява естествения изход на ЦНС и по този начин променя текущите взаимодействия между CNS и нейната външна или вътрешна среда</a:t>
            </a:r>
          </a:p>
          <a:p>
            <a:r>
              <a:rPr lang="bg-BG" dirty="0"/>
              <a:t>Те измерват мозъчната активност, извличат функции от тази дейност и преобразуват тези функции в изходи, които заместват, възстановяват, подобряват, допълват или подобряват човешките функции</a:t>
            </a:r>
          </a:p>
          <a:p>
            <a:r>
              <a:rPr lang="bg-BG" dirty="0"/>
              <a:t>Те могат да заменят загубените функции, като говорене или движение, да възстановят способността за контрол на тялото, например чрез стимулиране на нервите или мускулите, които движат ръката и др.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BC48C-CDC9-4874-8D56-D8903466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9" y="0"/>
            <a:ext cx="3248297" cy="1713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F13C7-9B53-4A74-8E23-8C89C68C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8" y="4610213"/>
            <a:ext cx="20288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5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2D80-5974-42EA-811D-95D7D7F7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графика (</a:t>
            </a:r>
            <a:r>
              <a:rPr lang="en-US" dirty="0"/>
              <a:t>Graphics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2353-C1F7-48A8-ACAB-BBA88BCA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930846" cy="5984748"/>
          </a:xfrm>
        </p:spPr>
        <p:txBody>
          <a:bodyPr/>
          <a:lstStyle/>
          <a:p>
            <a:r>
              <a:rPr lang="bg-BG" b="1" dirty="0"/>
              <a:t>Компютърна графика </a:t>
            </a:r>
            <a:r>
              <a:rPr lang="en-US" dirty="0"/>
              <a:t>–</a:t>
            </a:r>
            <a:r>
              <a:rPr lang="bg-BG" dirty="0"/>
              <a:t> занимава</a:t>
            </a:r>
            <a:r>
              <a:rPr lang="en-US" dirty="0"/>
              <a:t> </a:t>
            </a:r>
            <a:r>
              <a:rPr lang="bg-BG" dirty="0"/>
              <a:t>се с генериране на изображения с помощта на компютри</a:t>
            </a:r>
          </a:p>
          <a:p>
            <a:r>
              <a:rPr lang="bg-BG" dirty="0"/>
              <a:t>Приложение - дигитална фотография, филми, видеоигри, дисплеи на мобилни телефони и компютри и специализирани приложения</a:t>
            </a:r>
          </a:p>
          <a:p>
            <a:endParaRPr lang="bg-BG" dirty="0"/>
          </a:p>
        </p:txBody>
      </p:sp>
      <p:pic>
        <p:nvPicPr>
          <p:cNvPr id="3076" name="Picture 4" descr="Computer Graphics | UCSDX on edX | Course About Video - YouTube">
            <a:extLst>
              <a:ext uri="{FF2B5EF4-FFF2-40B4-BE49-F238E27FC236}">
                <a16:creationId xmlns:a16="http://schemas.microsoft.com/office/drawing/2014/main" id="{553ADEDD-35EB-4F0F-8327-9360E953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16052" r="33543" b="12919"/>
          <a:stretch/>
        </p:blipFill>
        <p:spPr bwMode="auto">
          <a:xfrm>
            <a:off x="4232366" y="4627411"/>
            <a:ext cx="2159726" cy="21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DCFD9-215A-4303-82F2-E18A50E6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674" y="4440476"/>
            <a:ext cx="4293326" cy="24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F86D-8D0B-4683-978E-29D551AF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Био-информатика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FE0B6-E508-4B08-866A-3C28FB1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262742"/>
            <a:ext cx="7315200" cy="5543050"/>
          </a:xfrm>
        </p:spPr>
        <p:txBody>
          <a:bodyPr/>
          <a:lstStyle/>
          <a:p>
            <a:r>
              <a:rPr lang="bg-BG" dirty="0"/>
              <a:t>Събиране, класифициране, съхранение и анализ на биохимична и биологична информация с помощта на компютри</a:t>
            </a:r>
          </a:p>
          <a:p>
            <a:r>
              <a:rPr lang="bg-BG" dirty="0"/>
              <a:t>Разработва методи и софтуерни инструменти за разбиране на биологични данни, по-специално когато наборите от данни са големи и сложни</a:t>
            </a:r>
          </a:p>
          <a:p>
            <a:r>
              <a:rPr lang="bg-BG" dirty="0"/>
              <a:t>Комбинира знания и умения от биология, химия, биохимия, информатика, информационно инженерство, математика и статистика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D5C4C-77C0-4B27-9E09-65AC096E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11" y="52208"/>
            <a:ext cx="4080666" cy="21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3B1-33CC-4CB3-9176-A54ED2FC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DDDA-C700-4E8A-9E8F-B62C70227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34" y="19371"/>
            <a:ext cx="8133806" cy="3324715"/>
          </a:xfrm>
        </p:spPr>
        <p:txBody>
          <a:bodyPr>
            <a:normAutofit/>
          </a:bodyPr>
          <a:lstStyle/>
          <a:p>
            <a:r>
              <a:rPr lang="bg-BG" sz="2400" dirty="0"/>
              <a:t>Софтуерното инженерство </a:t>
            </a:r>
            <a:r>
              <a:rPr lang="en-US" sz="2400" dirty="0"/>
              <a:t>- </a:t>
            </a:r>
            <a:r>
              <a:rPr lang="bg-BG" sz="2400" dirty="0"/>
              <a:t>процес на анализ на потребителските изисквания и след това проектиране, изграждане и тестване на софтуерно приложение, което ще удовлетвори тези изисквания</a:t>
            </a:r>
            <a:endParaRPr lang="en-US" sz="2400" dirty="0"/>
          </a:p>
          <a:p>
            <a:r>
              <a:rPr lang="bg-BG" sz="2400" dirty="0"/>
              <a:t>Софтуерното инженерство </a:t>
            </a:r>
            <a:r>
              <a:rPr lang="en-US" sz="2400" dirty="0"/>
              <a:t>- </a:t>
            </a:r>
            <a:r>
              <a:rPr lang="bg-BG" sz="2400" dirty="0"/>
              <a:t>приложение на систематичен, дисциплиниран</a:t>
            </a:r>
            <a:r>
              <a:rPr lang="en-US" sz="2400" dirty="0"/>
              <a:t> </a:t>
            </a:r>
            <a:r>
              <a:rPr lang="bg-BG" sz="2400" dirty="0"/>
              <a:t>и компютъризиран подход за разработване, експлоатация и поддръжане на софтуера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7B025-F126-4F3D-B6C3-71018D97E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t="2418" r="2557" b="12072"/>
          <a:stretch/>
        </p:blipFill>
        <p:spPr>
          <a:xfrm>
            <a:off x="5451574" y="2990424"/>
            <a:ext cx="6740433" cy="386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0CCE3-6AE9-452E-9F7F-D15D52CC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4954"/>
            <a:ext cx="48768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6876-1CF0-46C0-89D4-FF00883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535680" cy="4601183"/>
          </a:xfrm>
        </p:spPr>
        <p:txBody>
          <a:bodyPr/>
          <a:lstStyle/>
          <a:p>
            <a:r>
              <a:rPr lang="ru-RU" dirty="0"/>
              <a:t>Информационни технологии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FD99-A9CC-494C-8141-BBE586C5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Информационни технологии </a:t>
            </a:r>
            <a:r>
              <a:rPr lang="bg-BG" dirty="0"/>
              <a:t>(ИТ) –</a:t>
            </a:r>
            <a:r>
              <a:rPr lang="ru-RU" dirty="0"/>
              <a:t> група технологии, предназначени за събиране, обработка, съхранение и разпространение на звукова, графична, текстова и числена информация, и използващи за тази цел базирано на микроелектрониката съчетание от компютърна и телекомуникационна техника</a:t>
            </a:r>
          </a:p>
          <a:p>
            <a:r>
              <a:rPr lang="ru-RU" dirty="0"/>
              <a:t>ИТ обхващат практическото приложение на информатиката </a:t>
            </a:r>
            <a:endParaRPr lang="bg-BG" dirty="0"/>
          </a:p>
          <a:p>
            <a:r>
              <a:rPr lang="bg-BG" dirty="0"/>
              <a:t>Приложение:</a:t>
            </a:r>
            <a:endParaRPr lang="en-US" dirty="0"/>
          </a:p>
          <a:p>
            <a:pPr lvl="1"/>
            <a:r>
              <a:rPr lang="ru-RU" dirty="0"/>
              <a:t>Текстообработка</a:t>
            </a:r>
          </a:p>
          <a:p>
            <a:pPr lvl="1"/>
            <a:r>
              <a:rPr lang="ru-RU" dirty="0"/>
              <a:t>Електронни таблици</a:t>
            </a:r>
          </a:p>
          <a:p>
            <a:pPr lvl="1"/>
            <a:r>
              <a:rPr lang="ru-RU" dirty="0"/>
              <a:t>Информационни системи</a:t>
            </a:r>
          </a:p>
          <a:p>
            <a:pPr lvl="1"/>
            <a:r>
              <a:rPr lang="ru-RU" dirty="0"/>
              <a:t>Системи за бази от данни</a:t>
            </a:r>
          </a:p>
          <a:p>
            <a:pPr lvl="1"/>
            <a:r>
              <a:rPr lang="ru-RU" dirty="0"/>
              <a:t>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7815-7771-4846-9F74-7D4C4B7B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616"/>
            <a:ext cx="4045089" cy="25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1E41-A015-460A-8BE3-A358B960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3759" cy="4601183"/>
          </a:xfrm>
        </p:spPr>
        <p:txBody>
          <a:bodyPr/>
          <a:lstStyle/>
          <a:p>
            <a:r>
              <a:rPr lang="bg-BG" b="1" dirty="0"/>
              <a:t>Киберсигурност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3F10-3B39-4C6C-94B9-AA9EE4602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3035155"/>
          </a:xfrm>
        </p:spPr>
        <p:txBody>
          <a:bodyPr>
            <a:normAutofit fontScale="92500"/>
          </a:bodyPr>
          <a:lstStyle/>
          <a:p>
            <a:r>
              <a:rPr lang="bg-BG" sz="2400" b="1" dirty="0"/>
              <a:t>Компютърна сигурност, киберсигурност или ИТ сигурност</a:t>
            </a:r>
            <a:r>
              <a:rPr lang="bg-BG" sz="2400" dirty="0"/>
              <a:t> - </a:t>
            </a:r>
            <a:r>
              <a:rPr lang="bg-BG" sz="2400" b="1" dirty="0"/>
              <a:t>защитата</a:t>
            </a:r>
            <a:r>
              <a:rPr lang="bg-BG" sz="2400" dirty="0"/>
              <a:t> на компютърните системи и мрежи </a:t>
            </a:r>
            <a:r>
              <a:rPr lang="bg-BG" sz="2400" b="1" dirty="0"/>
              <a:t>от кражба или повреда </a:t>
            </a:r>
            <a:r>
              <a:rPr lang="bg-BG" sz="2400" dirty="0"/>
              <a:t>на техния хардуер, софтуер или електронни данни, както и от </a:t>
            </a:r>
            <a:r>
              <a:rPr lang="bg-BG" sz="2400" b="1" dirty="0"/>
              <a:t>прекъсване или неправилно насочване на услугите</a:t>
            </a:r>
            <a:r>
              <a:rPr lang="en-US" sz="2400" dirty="0"/>
              <a:t>, </a:t>
            </a:r>
            <a:r>
              <a:rPr lang="bg-BG" sz="2400" dirty="0"/>
              <a:t>които те осигуряват</a:t>
            </a:r>
          </a:p>
          <a:p>
            <a:r>
              <a:rPr lang="bg-BG" sz="2400" dirty="0"/>
              <a:t>Киберсигурност - технологии, процеси и практики, предназначени да защитават мрежи, устройства, програми и данни от атака, повреда или неоторизиран достъп</a:t>
            </a:r>
            <a:endParaRPr lang="en-US" sz="2800" dirty="0"/>
          </a:p>
        </p:txBody>
      </p:sp>
      <p:pic>
        <p:nvPicPr>
          <p:cNvPr id="1026" name="Picture 2" descr="Positive Changes and Collaboration in the Fight Against Cybercrime ...">
            <a:extLst>
              <a:ext uri="{FF2B5EF4-FFF2-40B4-BE49-F238E27FC236}">
                <a16:creationId xmlns:a16="http://schemas.microsoft.com/office/drawing/2014/main" id="{6D2B54ED-EF06-4850-8031-FE5E9306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50" y="3899263"/>
            <a:ext cx="4063909" cy="27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1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812A-3289-4F6A-97A4-BDCE2881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13759" cy="4601183"/>
          </a:xfrm>
        </p:spPr>
        <p:txBody>
          <a:bodyPr/>
          <a:lstStyle/>
          <a:p>
            <a:r>
              <a:rPr lang="bg-BG" b="1" dirty="0"/>
              <a:t>НОВИ НАПРАВЛЕНИЯ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9817-B37C-44CE-99C9-7CFF4C50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31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Изкуствен интелект</a:t>
            </a:r>
            <a:r>
              <a:rPr lang="en-US" b="1" dirty="0"/>
              <a:t> (</a:t>
            </a:r>
            <a:r>
              <a:rPr lang="bg-BG" b="1" dirty="0"/>
              <a:t>ИИ</a:t>
            </a:r>
            <a:r>
              <a:rPr lang="en-US" b="1" dirty="0"/>
              <a:t>)</a:t>
            </a:r>
            <a:r>
              <a:rPr lang="bg-BG" b="1" dirty="0"/>
              <a:t> </a:t>
            </a:r>
            <a:r>
              <a:rPr lang="en-US" dirty="0"/>
              <a:t>-</a:t>
            </a:r>
            <a:r>
              <a:rPr lang="bg-BG" b="1" dirty="0"/>
              <a:t> </a:t>
            </a:r>
            <a:r>
              <a:rPr lang="en-US" dirty="0"/>
              <a:t>Artificial Intelligence (AI)</a:t>
            </a:r>
            <a:br>
              <a:rPr lang="bg-BG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0"/>
            <a:ext cx="8717280" cy="68580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ИИ</a:t>
            </a:r>
            <a:r>
              <a:rPr lang="bg-BG" dirty="0"/>
              <a:t> - теорията и развитието на компютърните системи, способни да изпълняват задачи, обикновено изискващи човешки интелект, като визуално възприятие, разпознаване на реч, вземане на решения и превод между езици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Подобласти на ИИ: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Невронни мрежи </a:t>
            </a:r>
            <a:r>
              <a:rPr lang="bg-BG" dirty="0"/>
              <a:t>(</a:t>
            </a:r>
            <a:r>
              <a:rPr lang="en-US" dirty="0"/>
              <a:t>Neural Networks</a:t>
            </a:r>
            <a:r>
              <a:rPr lang="bg-BG" dirty="0"/>
              <a:t>)</a:t>
            </a:r>
            <a:r>
              <a:rPr lang="en-US" dirty="0"/>
              <a:t> – e.g. brain modelling, time series prediction, classification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Еволюционни изчисления </a:t>
            </a:r>
            <a:r>
              <a:rPr lang="bg-BG" dirty="0"/>
              <a:t>(</a:t>
            </a:r>
            <a:r>
              <a:rPr lang="en-US" dirty="0"/>
              <a:t>Evolutionary Computation</a:t>
            </a:r>
            <a:r>
              <a:rPr lang="bg-BG" dirty="0"/>
              <a:t>)</a:t>
            </a:r>
            <a:r>
              <a:rPr lang="en-US" dirty="0"/>
              <a:t> – e.g. genetic algorithms, genetic programming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Компютъно зрение </a:t>
            </a:r>
            <a:r>
              <a:rPr lang="bg-BG" dirty="0"/>
              <a:t>(</a:t>
            </a:r>
            <a:r>
              <a:rPr lang="en-US" dirty="0"/>
              <a:t>Vision</a:t>
            </a:r>
            <a:r>
              <a:rPr lang="bg-BG" dirty="0"/>
              <a:t>)</a:t>
            </a:r>
            <a:r>
              <a:rPr lang="en-US" dirty="0"/>
              <a:t> – e.g. object recognition, image understanding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Роботика</a:t>
            </a:r>
            <a:r>
              <a:rPr lang="bg-BG" dirty="0"/>
              <a:t> (</a:t>
            </a:r>
            <a:r>
              <a:rPr lang="en-US" dirty="0"/>
              <a:t>Robotics</a:t>
            </a:r>
            <a:r>
              <a:rPr lang="bg-BG" dirty="0"/>
              <a:t>)</a:t>
            </a:r>
            <a:r>
              <a:rPr lang="en-US" dirty="0"/>
              <a:t> – e.g. intelligent control, autonomous exploration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Експертни системи </a:t>
            </a:r>
            <a:r>
              <a:rPr lang="bg-BG" dirty="0"/>
              <a:t>(</a:t>
            </a:r>
            <a:r>
              <a:rPr lang="en-US" dirty="0"/>
              <a:t>Expert Systems</a:t>
            </a:r>
            <a:r>
              <a:rPr lang="bg-BG" dirty="0"/>
              <a:t>)</a:t>
            </a:r>
            <a:r>
              <a:rPr lang="en-US" dirty="0"/>
              <a:t> – e.g. decision support systems, teaching systems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Обработка на речта </a:t>
            </a:r>
            <a:r>
              <a:rPr lang="bg-BG" dirty="0"/>
              <a:t>(</a:t>
            </a:r>
            <a:r>
              <a:rPr lang="en-US" dirty="0"/>
              <a:t>Speech Processing</a:t>
            </a:r>
            <a:r>
              <a:rPr lang="bg-BG" dirty="0"/>
              <a:t>)</a:t>
            </a:r>
            <a:r>
              <a:rPr lang="en-US" dirty="0"/>
              <a:t>– e.g. speech recognition and production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Обработка на естествен език </a:t>
            </a:r>
            <a:r>
              <a:rPr lang="bg-BG" dirty="0"/>
              <a:t>(</a:t>
            </a:r>
            <a:r>
              <a:rPr lang="en-US" dirty="0"/>
              <a:t>Natural Language Processing</a:t>
            </a:r>
            <a:r>
              <a:rPr lang="bg-BG" dirty="0"/>
              <a:t>)</a:t>
            </a:r>
            <a:r>
              <a:rPr lang="en-US" dirty="0"/>
              <a:t> – e.g. machine translation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Планиране</a:t>
            </a:r>
            <a:r>
              <a:rPr lang="bg-BG" dirty="0"/>
              <a:t> (</a:t>
            </a:r>
            <a:r>
              <a:rPr lang="en-US" dirty="0"/>
              <a:t>Planning</a:t>
            </a:r>
            <a:r>
              <a:rPr lang="bg-BG" dirty="0"/>
              <a:t>)</a:t>
            </a:r>
            <a:r>
              <a:rPr lang="en-US" dirty="0"/>
              <a:t> – e.g. scheduling, game playing</a:t>
            </a:r>
            <a:endParaRPr lang="bg-B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Машинно обучение </a:t>
            </a:r>
            <a:r>
              <a:rPr lang="bg-BG" dirty="0"/>
              <a:t>(</a:t>
            </a:r>
            <a:r>
              <a:rPr lang="en-US" dirty="0"/>
              <a:t>Machine Learning</a:t>
            </a:r>
            <a:r>
              <a:rPr lang="bg-BG" dirty="0"/>
              <a:t>)</a:t>
            </a:r>
            <a:r>
              <a:rPr lang="en-US" dirty="0"/>
              <a:t> – e.g. decision tree learning, version space learning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349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243C-39C8-445F-8451-A8EB04CB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731521"/>
            <a:ext cx="2947482" cy="2697479"/>
          </a:xfrm>
        </p:spPr>
        <p:txBody>
          <a:bodyPr/>
          <a:lstStyle/>
          <a:p>
            <a:r>
              <a:rPr lang="bg-BG" sz="3600" dirty="0">
                <a:effectLst/>
                <a:latin typeface="Times New Roman" panose="02020603050405020304" pitchFamily="18" charset="0"/>
              </a:rPr>
              <a:t>Невронни мрежи (</a:t>
            </a:r>
            <a:r>
              <a:rPr lang="en-US" sz="3600" dirty="0">
                <a:effectLst/>
                <a:latin typeface="Times New Roman" panose="02020603050405020304" pitchFamily="18" charset="0"/>
              </a:rPr>
              <a:t>Neural Networks</a:t>
            </a:r>
            <a:r>
              <a:rPr lang="bg-BG" sz="3600" dirty="0">
                <a:effectLst/>
                <a:latin typeface="Times New Roman" panose="02020603050405020304" pitchFamily="18" charset="0"/>
              </a:rPr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A7DCC-7E4C-4E10-BC5C-F1887B3D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48640"/>
            <a:ext cx="7904721" cy="6309360"/>
          </a:xfrm>
        </p:spPr>
        <p:txBody>
          <a:bodyPr>
            <a:normAutofit lnSpcReduction="10000"/>
          </a:bodyPr>
          <a:lstStyle/>
          <a:p>
            <a:r>
              <a:rPr lang="bg-BG" b="1" dirty="0"/>
              <a:t>Невронна мрежа </a:t>
            </a:r>
            <a:r>
              <a:rPr lang="en-US" dirty="0"/>
              <a:t>-</a:t>
            </a:r>
            <a:r>
              <a:rPr lang="bg-BG" dirty="0"/>
              <a:t> поредица от алгоритми, които се стремят да разпознаят основните връзки в набор от данни чрез процес, имитиращ начина на работа на човешкия мозък</a:t>
            </a:r>
            <a:endParaRPr lang="en-US" dirty="0"/>
          </a:p>
          <a:p>
            <a:r>
              <a:rPr lang="bg-BG" dirty="0"/>
              <a:t>Невронните мрежи се отнасят до системи от изкуствени неврони</a:t>
            </a:r>
            <a:r>
              <a:rPr lang="en-US" dirty="0"/>
              <a:t> (</a:t>
            </a:r>
            <a:r>
              <a:rPr lang="bg-BG" dirty="0"/>
              <a:t>възли</a:t>
            </a:r>
            <a:r>
              <a:rPr lang="en-US" dirty="0"/>
              <a:t>)</a:t>
            </a:r>
            <a:r>
              <a:rPr lang="bg-BG" dirty="0"/>
              <a:t> за решаване на проблеми от изкуствения интелект </a:t>
            </a:r>
          </a:p>
          <a:p>
            <a:r>
              <a:rPr lang="bg-BG" dirty="0"/>
              <a:t>Връзките на биологичния неврон се моделират като тегла (положителни или отрицателни стойности, които се интерпретират като различен вид връзки) </a:t>
            </a:r>
          </a:p>
          <a:p>
            <a:r>
              <a:rPr lang="bg-BG" dirty="0"/>
              <a:t>Невронната мрежа -  адаптивна система, която променя структурата си въз основа на външна или вътрешна информация, която протича през мрежата</a:t>
            </a:r>
            <a:endParaRPr lang="en-US" dirty="0"/>
          </a:p>
          <a:p>
            <a:r>
              <a:rPr lang="bg-BG" dirty="0"/>
              <a:t>Невронните мрежи могат да се адаптират към променящия се вход</a:t>
            </a:r>
            <a:r>
              <a:rPr lang="en-US" dirty="0"/>
              <a:t>,</a:t>
            </a:r>
            <a:r>
              <a:rPr lang="bg-BG" dirty="0"/>
              <a:t> така че мрежата генерира най-добрия възможен резултат, без да е необходимо да препроектират изходните критерии</a:t>
            </a:r>
          </a:p>
          <a:p>
            <a:r>
              <a:rPr lang="bg-BG" dirty="0"/>
              <a:t>Те се обучават чрез набор от данни. Самообучават се в резултат на опита, който се случва в мрежите</a:t>
            </a:r>
            <a:endParaRPr lang="en-US" dirty="0"/>
          </a:p>
          <a:p>
            <a:r>
              <a:rPr lang="bg-BG" b="1" dirty="0"/>
              <a:t>Използване</a:t>
            </a:r>
            <a:r>
              <a:rPr lang="bg-BG" dirty="0"/>
              <a:t>: прогнозно моделиране, прогнозиране на времеви серии, в системите за търговия, моделиране на мозъка, класификация, разпознаване на реч, анализ на изображения, адаптивен контрол за конструиране на софтуерни агенти (в компютърни и видео игри) или автономни роботи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3F0D3-98D5-4698-BFF8-277F772E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28" y="3335654"/>
            <a:ext cx="2095500" cy="2790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A808F-8947-4BA1-A1BC-73E2DE15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03" y="5012485"/>
            <a:ext cx="2203088" cy="18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6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3F65-27B0-4096-B7C2-D5396873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Еволюционни изчисления (</a:t>
            </a:r>
            <a:r>
              <a:rPr lang="en-US" sz="3600" dirty="0">
                <a:effectLst/>
                <a:latin typeface="Times New Roman" panose="02020603050405020304" pitchFamily="18" charset="0"/>
              </a:rPr>
              <a:t>Evolutionary Computation</a:t>
            </a:r>
            <a:r>
              <a:rPr lang="bg-BG" sz="3600" dirty="0">
                <a:effectLst/>
                <a:latin typeface="Times New Roman" panose="02020603050405020304" pitchFamily="18" charset="0"/>
              </a:rPr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9698-C340-431A-8E99-8FB482AB9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993892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В </a:t>
            </a:r>
            <a:r>
              <a:rPr lang="bg-BG" b="1" dirty="0"/>
              <a:t>еволюционните изчисления </a:t>
            </a:r>
            <a:r>
              <a:rPr lang="bg-BG" dirty="0"/>
              <a:t>процесът на естествената еволюция се използва като модел за подражание на стратегия за намиране на оптимални или близки до оптимални решения за даден проблем </a:t>
            </a:r>
          </a:p>
          <a:p>
            <a:r>
              <a:rPr lang="bg-BG" dirty="0"/>
              <a:t>Еволюционни изчисления - фамилия от алгоритми за глобална оптимизация, вдъхновени от биологичната еволюция</a:t>
            </a:r>
          </a:p>
          <a:p>
            <a:r>
              <a:rPr lang="bg-BG" dirty="0"/>
              <a:t>Използват генетични алгоритми и генетично програмиране</a:t>
            </a:r>
            <a:endParaRPr lang="en-US" dirty="0"/>
          </a:p>
          <a:p>
            <a:r>
              <a:rPr lang="bg-BG" dirty="0"/>
              <a:t>В техническо отношение те представляват семейство от базирани на популацията решения за проби и грешки с </a:t>
            </a:r>
            <a:r>
              <a:rPr lang="bg-BG" b="1" dirty="0"/>
              <a:t>метаевристичен</a:t>
            </a:r>
            <a:r>
              <a:rPr lang="bg-BG" dirty="0"/>
              <a:t> или </a:t>
            </a:r>
            <a:r>
              <a:rPr lang="bg-BG" b="1" dirty="0"/>
              <a:t>стохастичен</a:t>
            </a:r>
            <a:r>
              <a:rPr lang="bg-BG" dirty="0"/>
              <a:t> оптимизационен характер</a:t>
            </a:r>
            <a:endParaRPr lang="en-US" dirty="0"/>
          </a:p>
          <a:p>
            <a:r>
              <a:rPr lang="bg-BG" dirty="0"/>
              <a:t>Генерира</a:t>
            </a:r>
            <a:r>
              <a:rPr lang="en-US" dirty="0"/>
              <a:t> </a:t>
            </a:r>
            <a:r>
              <a:rPr lang="bg-BG" dirty="0"/>
              <a:t>се първоначален набор от кандидати за решения и се актуализира итеративно. Всяко ново поколение се произвежда чрез стохастично премахване на по-малко желани решения и въвеждане на малки случайни промени (в биологията популация е подложена на естествен/изкуствен подбор и мутация)</a:t>
            </a:r>
          </a:p>
          <a:p>
            <a:r>
              <a:rPr lang="bg-BG" dirty="0"/>
              <a:t>Еволюционните техники водят до високо оптимизирани решения при широк спектър от задачи</a:t>
            </a:r>
          </a:p>
          <a:p>
            <a:r>
              <a:rPr lang="bg-BG" dirty="0"/>
              <a:t>Използване: еволюционната биология, при проблеми с оптимизацията, комбинаторни проблеми за оптимизация (изчислителното време нараства експоненциално с размера на проблема)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9E85-BE49-4E0C-AADE-5637FC0D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923" cy="22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9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2D80-5974-42EA-811D-95D7D7F7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Компютърно зрение (</a:t>
            </a:r>
            <a:r>
              <a:rPr lang="en-US" dirty="0"/>
              <a:t>Vision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2353-C1F7-48A8-ACAB-BBA88BCA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930846" cy="5984748"/>
          </a:xfrm>
        </p:spPr>
        <p:txBody>
          <a:bodyPr/>
          <a:lstStyle/>
          <a:p>
            <a:r>
              <a:rPr lang="bg-BG" sz="2400" b="1" dirty="0"/>
              <a:t>Компютърно зрение</a:t>
            </a:r>
            <a:r>
              <a:rPr lang="bg-BG" sz="2400" dirty="0"/>
              <a:t> - дава възможност на компютрите да виждат, идентифицират и обработват изображения по същия начин, както прави човешкото зрение, и след това да осигурява подходящ изход</a:t>
            </a:r>
          </a:p>
          <a:p>
            <a:r>
              <a:rPr lang="bg-BG" sz="2400" dirty="0"/>
              <a:t>Приложения:</a:t>
            </a:r>
          </a:p>
          <a:p>
            <a:pPr lvl="1"/>
            <a:r>
              <a:rPr lang="bg-BG" sz="2400" b="1" dirty="0"/>
              <a:t>разпознаване на обекти </a:t>
            </a:r>
            <a:r>
              <a:rPr lang="bg-BG" sz="2400" dirty="0"/>
              <a:t>(</a:t>
            </a:r>
            <a:r>
              <a:rPr lang="en-US" sz="2400" dirty="0"/>
              <a:t>object recognition</a:t>
            </a:r>
            <a:r>
              <a:rPr lang="bg-BG" sz="2400" dirty="0"/>
              <a:t>)</a:t>
            </a:r>
          </a:p>
          <a:p>
            <a:pPr lvl="1"/>
            <a:r>
              <a:rPr lang="bg-BG" sz="2400" b="1" dirty="0"/>
              <a:t>разбиране на изображения </a:t>
            </a:r>
            <a:r>
              <a:rPr lang="bg-BG" sz="2400" dirty="0"/>
              <a:t>(</a:t>
            </a:r>
            <a:r>
              <a:rPr lang="en-US" sz="2400" dirty="0"/>
              <a:t>image understanding</a:t>
            </a:r>
            <a:r>
              <a:rPr lang="bg-BG" sz="2400" dirty="0"/>
              <a:t>)</a:t>
            </a:r>
          </a:p>
          <a:p>
            <a:endParaRPr lang="en-US" dirty="0"/>
          </a:p>
          <a:p>
            <a:endParaRPr lang="bg-BG" dirty="0"/>
          </a:p>
        </p:txBody>
      </p:sp>
      <p:pic>
        <p:nvPicPr>
          <p:cNvPr id="3074" name="Picture 2" descr="The State of Computer Vision Now and in the Future | Analytics Insight">
            <a:extLst>
              <a:ext uri="{FF2B5EF4-FFF2-40B4-BE49-F238E27FC236}">
                <a16:creationId xmlns:a16="http://schemas.microsoft.com/office/drawing/2014/main" id="{4B16149C-5EE8-40F1-8F04-453F6E47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" y="4624533"/>
            <a:ext cx="3313688" cy="22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6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071B-DEEC-4AAA-9053-6ADF4833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</a:rPr>
              <a:t>Роботика (</a:t>
            </a:r>
            <a:r>
              <a:rPr lang="en-US" dirty="0">
                <a:latin typeface="Times New Roman" panose="02020603050405020304" pitchFamily="18" charset="0"/>
              </a:rPr>
              <a:t>Robotics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4A52-99F0-4468-A59F-AD5ADBF4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8377"/>
            <a:ext cx="7315200" cy="5906371"/>
          </a:xfrm>
        </p:spPr>
        <p:txBody>
          <a:bodyPr/>
          <a:lstStyle/>
          <a:p>
            <a:r>
              <a:rPr lang="bg-BG" b="1" dirty="0"/>
              <a:t>Роботика</a:t>
            </a:r>
            <a:r>
              <a:rPr lang="bg-BG" dirty="0"/>
              <a:t> включва проектиране, изграждане, експлоатация и използване на роботи</a:t>
            </a:r>
          </a:p>
          <a:p>
            <a:r>
              <a:rPr lang="bg-BG" dirty="0"/>
              <a:t>Целта на роботиката е да проектира интелигентни машини, които да помагат и асистират хората в ежедневния им живот и да пазят всички в безопасност</a:t>
            </a:r>
            <a:endParaRPr lang="en-US" dirty="0"/>
          </a:p>
          <a:p>
            <a:r>
              <a:rPr lang="bg-BG" dirty="0"/>
              <a:t>Използване:</a:t>
            </a:r>
          </a:p>
          <a:p>
            <a:pPr lvl="1"/>
            <a:r>
              <a:rPr lang="en-US" dirty="0"/>
              <a:t>e.g. intelligent control, autonomous exploration</a:t>
            </a:r>
            <a:endParaRPr lang="bg-BG" dirty="0"/>
          </a:p>
          <a:p>
            <a:endParaRPr lang="bg-BG" dirty="0"/>
          </a:p>
        </p:txBody>
      </p:sp>
      <p:pic>
        <p:nvPicPr>
          <p:cNvPr id="1026" name="Picture 2" descr="Колекция – Робко 01 | НеСиПрав">
            <a:extLst>
              <a:ext uri="{FF2B5EF4-FFF2-40B4-BE49-F238E27FC236}">
                <a16:creationId xmlns:a16="http://schemas.microsoft.com/office/drawing/2014/main" id="{F0EB098E-CC21-4051-80EF-17D1016D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501E3-E705-4CC0-BE90-CEE6CED1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6503"/>
            <a:ext cx="2908663" cy="2181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36233-32E6-407C-8BCA-60B2323A1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388" y="4327470"/>
            <a:ext cx="4075611" cy="25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EBE2-90A4-4698-9381-63013B3A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</a:rPr>
              <a:t>Експертни системи (</a:t>
            </a:r>
            <a:r>
              <a:rPr lang="en-US" dirty="0">
                <a:latin typeface="Times New Roman" panose="02020603050405020304" pitchFamily="18" charset="0"/>
              </a:rPr>
              <a:t>Expert Systems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88A5-00AA-41D9-9723-4354D15DF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44137"/>
            <a:ext cx="8069813" cy="4302035"/>
          </a:xfrm>
        </p:spPr>
        <p:txBody>
          <a:bodyPr/>
          <a:lstStyle/>
          <a:p>
            <a:r>
              <a:rPr lang="bg-BG" b="1" dirty="0"/>
              <a:t>Експертните системи </a:t>
            </a:r>
            <a:r>
              <a:rPr lang="bg-BG" dirty="0"/>
              <a:t>са компютърните приложения, разработени за решаване на сложни проблеми в определена област, на ниво експертна човешка интелигентност и опит</a:t>
            </a:r>
          </a:p>
          <a:p>
            <a:r>
              <a:rPr lang="bg-BG" dirty="0"/>
              <a:t>Експертната система подражава на способността за вземане на решения на човек-експерт</a:t>
            </a:r>
          </a:p>
          <a:p>
            <a:r>
              <a:rPr lang="bg-BG" dirty="0"/>
              <a:t>Използване:</a:t>
            </a:r>
          </a:p>
          <a:p>
            <a:pPr marL="640080" lvl="2">
              <a:spcBef>
                <a:spcPts val="1200"/>
              </a:spcBef>
            </a:pPr>
            <a:r>
              <a:rPr lang="bg-BG" sz="1800" b="1" dirty="0"/>
              <a:t>системи за подкрепа на решения </a:t>
            </a:r>
            <a:r>
              <a:rPr lang="bg-BG" sz="1800" dirty="0"/>
              <a:t>(</a:t>
            </a:r>
            <a:r>
              <a:rPr lang="en-US" sz="1800" dirty="0"/>
              <a:t>decision support systems</a:t>
            </a:r>
            <a:r>
              <a:rPr lang="bg-BG" sz="1800" dirty="0"/>
              <a:t>)</a:t>
            </a:r>
          </a:p>
          <a:p>
            <a:pPr marL="640080" lvl="2">
              <a:spcBef>
                <a:spcPts val="1200"/>
              </a:spcBef>
            </a:pPr>
            <a:r>
              <a:rPr lang="bg-BG" sz="1800" b="1" dirty="0"/>
              <a:t>система за преподаване </a:t>
            </a:r>
            <a:r>
              <a:rPr lang="bg-BG" sz="1800" dirty="0"/>
              <a:t>(</a:t>
            </a:r>
            <a:r>
              <a:rPr lang="en-US" sz="1800" dirty="0"/>
              <a:t>teaching systems</a:t>
            </a:r>
            <a:r>
              <a:rPr lang="bg-BG" sz="1800" dirty="0"/>
              <a:t>)</a:t>
            </a:r>
          </a:p>
          <a:p>
            <a:pPr marL="640080" lvl="2">
              <a:spcBef>
                <a:spcPts val="1200"/>
              </a:spcBef>
            </a:pPr>
            <a:r>
              <a:rPr lang="bg-BG" sz="1800" b="1" dirty="0"/>
              <a:t>намиране на маршрути </a:t>
            </a:r>
            <a:endParaRPr lang="en-US" sz="1800" b="1" dirty="0"/>
          </a:p>
          <a:p>
            <a:pPr marL="640080" lvl="2">
              <a:spcBef>
                <a:spcPts val="1200"/>
              </a:spcBef>
            </a:pPr>
            <a:r>
              <a:rPr lang="en-US" sz="1800" b="1" dirty="0"/>
              <a:t>...</a:t>
            </a:r>
            <a:endParaRPr lang="bg-BG" sz="1800" b="1" dirty="0"/>
          </a:p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9CF3A-53E9-4A79-92E2-62E93588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21" y="4280041"/>
            <a:ext cx="585869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5DC5-B126-4A02-942C-96C9FA51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</a:rPr>
              <a:t>Обработка на речта (</a:t>
            </a:r>
            <a:r>
              <a:rPr lang="en-US" dirty="0">
                <a:latin typeface="Times New Roman" panose="02020603050405020304" pitchFamily="18" charset="0"/>
              </a:rPr>
              <a:t>Speech Processing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B607-B76B-446E-B972-A0D8D7C9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Обработката на речта </a:t>
            </a:r>
            <a:r>
              <a:rPr lang="bg-BG" dirty="0"/>
              <a:t>е наука за речевите сигнали и методите за обработка на сигналите</a:t>
            </a:r>
          </a:p>
          <a:p>
            <a:r>
              <a:rPr lang="bg-BG" dirty="0"/>
              <a:t>Сигналите обикновено се обработват в цифрово представяне, така че обработката на речта може да се разглежда като специален случай на цифрова обработка на сигнали, приложен към речеви сигнали</a:t>
            </a:r>
            <a:endParaRPr lang="bg-BG" sz="2000" dirty="0">
              <a:effectLst/>
              <a:latin typeface="Times New Roman" panose="02020603050405020304" pitchFamily="18" charset="0"/>
            </a:endParaRPr>
          </a:p>
          <a:p>
            <a:r>
              <a:rPr lang="bg-BG" dirty="0"/>
              <a:t>Използване:</a:t>
            </a:r>
          </a:p>
          <a:p>
            <a:pPr lvl="1"/>
            <a:r>
              <a:rPr lang="bg-BG" b="1" dirty="0"/>
              <a:t>разпознаване на реч </a:t>
            </a:r>
            <a:r>
              <a:rPr lang="bg-BG" dirty="0"/>
              <a:t>(</a:t>
            </a:r>
            <a:r>
              <a:rPr lang="en-US" dirty="0"/>
              <a:t>speech recognition 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производство на реч </a:t>
            </a:r>
            <a:r>
              <a:rPr lang="bg-BG" dirty="0"/>
              <a:t>(</a:t>
            </a:r>
            <a:r>
              <a:rPr lang="en-US" dirty="0"/>
              <a:t>speech</a:t>
            </a:r>
            <a:r>
              <a:rPr lang="bg-BG" dirty="0"/>
              <a:t> </a:t>
            </a:r>
            <a:r>
              <a:rPr lang="en-US" dirty="0"/>
              <a:t>production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разпознаване на реч за системи за диктовка</a:t>
            </a:r>
          </a:p>
          <a:p>
            <a:pPr lvl="1"/>
            <a:r>
              <a:rPr lang="bg-BG" b="1" dirty="0"/>
              <a:t>гласово активирано управление</a:t>
            </a:r>
          </a:p>
          <a:p>
            <a:pPr lvl="1"/>
            <a:r>
              <a:rPr lang="bg-BG" b="1" dirty="0"/>
              <a:t>производство на реч за автоматизирани съобщения </a:t>
            </a:r>
            <a:r>
              <a:rPr lang="bg-BG" dirty="0"/>
              <a:t>(напр. системите за повикванев банките)</a:t>
            </a:r>
          </a:p>
          <a:p>
            <a:pPr lvl="1"/>
            <a:r>
              <a:rPr lang="bg-BG" b="1" dirty="0"/>
              <a:t>компютърни интерфейси</a:t>
            </a:r>
          </a:p>
          <a:p>
            <a:pPr marL="0" indent="0">
              <a:buNone/>
            </a:pPr>
            <a:endParaRPr lang="bg-BG" sz="2000" dirty="0">
              <a:effectLst/>
              <a:latin typeface="Times New Roman" panose="02020603050405020304" pitchFamily="18" charset="0"/>
            </a:endParaRPr>
          </a:p>
          <a:p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AB597-3E62-4246-A86C-AB63E8091AA0}"/>
              </a:ext>
            </a:extLst>
          </p:cNvPr>
          <p:cNvPicPr/>
          <p:nvPr/>
        </p:nvPicPr>
        <p:blipFill rotWithShape="1">
          <a:blip r:embed="rId2"/>
          <a:srcRect l="23595" t="49644" r="22593" b="29047"/>
          <a:stretch/>
        </p:blipFill>
        <p:spPr bwMode="auto">
          <a:xfrm>
            <a:off x="4677863" y="5166822"/>
            <a:ext cx="5894342" cy="1635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077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C8C7-5C48-4C5F-9FE4-6292B28C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239156"/>
          </a:xfrm>
        </p:spPr>
        <p:txBody>
          <a:bodyPr/>
          <a:lstStyle/>
          <a:p>
            <a:r>
              <a:rPr lang="bg-BG" sz="3600" dirty="0">
                <a:effectLst/>
                <a:latin typeface="Times New Roman" panose="02020603050405020304" pitchFamily="18" charset="0"/>
              </a:rPr>
              <a:t>Обработка на естествен език (</a:t>
            </a:r>
            <a:r>
              <a:rPr lang="en-US" sz="3600" dirty="0">
                <a:effectLst/>
                <a:latin typeface="Times New Roman" panose="02020603050405020304" pitchFamily="18" charset="0"/>
              </a:rPr>
              <a:t>Natural Language Processing</a:t>
            </a:r>
            <a:r>
              <a:rPr lang="bg-BG" sz="3600" dirty="0">
                <a:effectLst/>
                <a:latin typeface="Times New Roman" panose="02020603050405020304" pitchFamily="18" charset="0"/>
              </a:rPr>
              <a:t> - </a:t>
            </a:r>
            <a:r>
              <a:rPr lang="en-US" b="1" dirty="0"/>
              <a:t>NLP</a:t>
            </a:r>
            <a:r>
              <a:rPr lang="bg-BG" sz="3600" dirty="0">
                <a:effectLst/>
                <a:latin typeface="Times New Roman" panose="02020603050405020304" pitchFamily="18" charset="0"/>
              </a:rPr>
              <a:t>)</a:t>
            </a:r>
            <a:r>
              <a:rPr lang="en-US" sz="3600" dirty="0">
                <a:effectLst/>
                <a:latin typeface="Times New Roman" panose="02020603050405020304" pitchFamily="18" charset="0"/>
              </a:rPr>
              <a:t> 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7CF5-F461-4F9D-A945-30A4E514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1" dirty="0"/>
              <a:t>Обработката на естествен език </a:t>
            </a:r>
            <a:r>
              <a:rPr lang="bg-BG" dirty="0"/>
              <a:t>е клон на ИИ, който помага на компютрите да разбират, тълкуват и манипулират човешкия език</a:t>
            </a:r>
          </a:p>
          <a:p>
            <a:r>
              <a:rPr lang="bg-BG" dirty="0"/>
              <a:t>NLP е свързана с взаимодействията между компютрите и човешките (естествени) езици, по-специално как дасе програмират компютрите да обработват и анализират големи количества данни от естествен език </a:t>
            </a:r>
          </a:p>
          <a:p>
            <a:r>
              <a:rPr lang="bg-BG" dirty="0">
                <a:latin typeface="+mj-lt"/>
              </a:rPr>
              <a:t>Използване:</a:t>
            </a:r>
            <a:endParaRPr lang="en-US" sz="2000" dirty="0">
              <a:effectLst/>
              <a:latin typeface="+mj-lt"/>
            </a:endParaRPr>
          </a:p>
          <a:p>
            <a:pPr lvl="1"/>
            <a:r>
              <a:rPr lang="bg-BG" b="1" dirty="0">
                <a:effectLst/>
                <a:latin typeface="+mj-lt"/>
              </a:rPr>
              <a:t>машинен превод </a:t>
            </a:r>
            <a:r>
              <a:rPr lang="bg-BG" dirty="0">
                <a:effectLst/>
                <a:latin typeface="+mj-lt"/>
              </a:rPr>
              <a:t>(</a:t>
            </a:r>
            <a:r>
              <a:rPr lang="en-US" dirty="0">
                <a:effectLst/>
                <a:latin typeface="+mj-lt"/>
              </a:rPr>
              <a:t>machine translation</a:t>
            </a:r>
            <a:r>
              <a:rPr lang="bg-BG" dirty="0">
                <a:effectLst/>
                <a:latin typeface="+mj-lt"/>
              </a:rPr>
              <a:t>)</a:t>
            </a:r>
          </a:p>
          <a:p>
            <a:pPr lvl="1"/>
            <a:r>
              <a:rPr lang="bg-BG" b="1" dirty="0">
                <a:latin typeface="+mj-lt"/>
              </a:rPr>
              <a:t>анализ на текст </a:t>
            </a:r>
            <a:r>
              <a:rPr lang="bg-BG" dirty="0">
                <a:latin typeface="+mj-lt"/>
              </a:rPr>
              <a:t>(морфологичен, синтактичен, семантичен, ...)</a:t>
            </a:r>
            <a:endParaRPr lang="bg-BG" dirty="0">
              <a:effectLst/>
              <a:latin typeface="+mj-lt"/>
            </a:endParaRPr>
          </a:p>
          <a:p>
            <a:pPr lvl="1"/>
            <a:r>
              <a:rPr lang="bg-BG" b="1" dirty="0">
                <a:latin typeface="+mj-lt"/>
              </a:rPr>
              <a:t>интелигентно търсене в текст </a:t>
            </a:r>
            <a:r>
              <a:rPr lang="bg-BG" dirty="0">
                <a:latin typeface="+mj-lt"/>
              </a:rPr>
              <a:t>(търсачките в интернет)</a:t>
            </a:r>
          </a:p>
          <a:p>
            <a:pPr lvl="1"/>
            <a:r>
              <a:rPr lang="bg-BG" b="1" dirty="0">
                <a:latin typeface="+mj-lt"/>
              </a:rPr>
              <a:t>разрешаване на анафори</a:t>
            </a:r>
          </a:p>
          <a:p>
            <a:pPr lvl="1"/>
            <a:r>
              <a:rPr lang="bg-BG" b="1" dirty="0">
                <a:effectLst/>
                <a:latin typeface="+mj-lt"/>
              </a:rPr>
              <a:t>автоматично създаване на</a:t>
            </a:r>
            <a:r>
              <a:rPr lang="en-US" b="1" dirty="0">
                <a:effectLst/>
                <a:latin typeface="+mj-lt"/>
              </a:rPr>
              <a:t> </a:t>
            </a:r>
            <a:r>
              <a:rPr lang="bg-BG" b="1" dirty="0">
                <a:effectLst/>
                <a:latin typeface="+mj-lt"/>
              </a:rPr>
              <a:t>въпроси към текст</a:t>
            </a:r>
          </a:p>
          <a:p>
            <a:pPr lvl="1"/>
            <a:r>
              <a:rPr lang="bg-BG" b="1" dirty="0">
                <a:latin typeface="+mj-lt"/>
              </a:rPr>
              <a:t>автоматично отговаряне на въпроси</a:t>
            </a:r>
            <a:endParaRPr lang="bg-BG" b="1" dirty="0">
              <a:effectLst/>
              <a:latin typeface="+mj-lt"/>
            </a:endParaRPr>
          </a:p>
          <a:p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3B1AB-C269-498E-830F-B42120CFD42E}"/>
              </a:ext>
            </a:extLst>
          </p:cNvPr>
          <p:cNvPicPr/>
          <p:nvPr/>
        </p:nvPicPr>
        <p:blipFill rotWithShape="1">
          <a:blip r:embed="rId2"/>
          <a:srcRect l="23520" t="31616" r="59352" b="26425"/>
          <a:stretch/>
        </p:blipFill>
        <p:spPr bwMode="auto">
          <a:xfrm>
            <a:off x="470535" y="4258491"/>
            <a:ext cx="2560043" cy="2599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989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6876-1CF0-46C0-89D4-FF00883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535680" cy="4601183"/>
          </a:xfrm>
        </p:spPr>
        <p:txBody>
          <a:bodyPr/>
          <a:lstStyle/>
          <a:p>
            <a:r>
              <a:rPr lang="ru-RU" dirty="0"/>
              <a:t>Информационни технологии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FD99-A9CC-494C-8141-BBE586C5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0" y="0"/>
            <a:ext cx="8778240" cy="6858000"/>
          </a:xfrm>
        </p:spPr>
        <p:txBody>
          <a:bodyPr>
            <a:normAutofit fontScale="85000" lnSpcReduction="10000"/>
          </a:bodyPr>
          <a:lstStyle/>
          <a:p>
            <a:r>
              <a:rPr lang="bg-BG" dirty="0"/>
              <a:t>Видове 1:</a:t>
            </a:r>
            <a:endParaRPr lang="en-US" dirty="0"/>
          </a:p>
          <a:p>
            <a:pPr lvl="1"/>
            <a:r>
              <a:rPr lang="bg-BG" b="1" dirty="0"/>
              <a:t>Администрация и управление </a:t>
            </a:r>
            <a:r>
              <a:rPr lang="bg-BG" dirty="0"/>
              <a:t>(Управление на човешките ресурси, Управление на програми, проекти и / или услуги, ...)</a:t>
            </a:r>
            <a:endParaRPr lang="en-US" dirty="0"/>
          </a:p>
          <a:p>
            <a:pPr lvl="1"/>
            <a:r>
              <a:rPr lang="bg-BG" b="1" dirty="0"/>
              <a:t>Услуги за подкрепа </a:t>
            </a:r>
            <a:r>
              <a:rPr lang="bg-BG" dirty="0"/>
              <a:t>(Софтуер за поддръжка на компютри, Откриване на вируси, ... )</a:t>
            </a:r>
            <a:endParaRPr lang="en-US" dirty="0"/>
          </a:p>
          <a:p>
            <a:pPr lvl="1"/>
            <a:r>
              <a:rPr lang="bg-BG" b="1" dirty="0"/>
              <a:t>Образователни услуги </a:t>
            </a:r>
            <a:r>
              <a:rPr lang="bg-BG" dirty="0"/>
              <a:t>(Система за управление и поддръжане на обучението, Система за електронно портфолио, Система за оценяване, Инструменти за сътрудничество, Библиотечни системи, Лаборатории, ... ) </a:t>
            </a:r>
            <a:endParaRPr lang="en-US" dirty="0"/>
          </a:p>
          <a:p>
            <a:pPr lvl="1"/>
            <a:r>
              <a:rPr lang="bg-BG" b="1" dirty="0"/>
              <a:t>Изследователски компютърни услуги </a:t>
            </a:r>
            <a:r>
              <a:rPr lang="bg-BG" dirty="0"/>
              <a:t>(Съхранение и архивиране на изследователски данни, Управление на данни и услуги за планиране, Високопроизводителни изчисления, ...)</a:t>
            </a:r>
            <a:endParaRPr lang="en-US" dirty="0"/>
          </a:p>
          <a:p>
            <a:pPr lvl="1"/>
            <a:r>
              <a:rPr lang="bg-BG" b="1" dirty="0"/>
              <a:t>Услуги за комуникационната инфраструктура </a:t>
            </a:r>
            <a:r>
              <a:rPr lang="bg-BG" dirty="0"/>
              <a:t>(Управление на мрежа, Системи за видеонаблюдение, Технологии за комуникация и сътрудничество - видео и уеб конференции, SharePoint, уики, Google Docs, MS OneDrive)</a:t>
            </a:r>
            <a:endParaRPr lang="en-US" dirty="0"/>
          </a:p>
          <a:p>
            <a:pPr lvl="1"/>
            <a:r>
              <a:rPr lang="bg-BG" b="1" dirty="0"/>
              <a:t>Инфраструктура и услуги за предприятия </a:t>
            </a:r>
            <a:r>
              <a:rPr lang="bg-BG" dirty="0"/>
              <a:t>(Дизайн и разработка на мобилни приложения, Администриране на база данни, Интеграция на корпоративни приложения, Уеб услуги, Анализ на бизнес процеси, ...)</a:t>
            </a:r>
            <a:endParaRPr lang="en-US" dirty="0"/>
          </a:p>
          <a:p>
            <a:pPr lvl="1"/>
            <a:r>
              <a:rPr lang="bg-BG" b="1" dirty="0"/>
              <a:t>Информационна сигурност </a:t>
            </a:r>
            <a:r>
              <a:rPr lang="bg-BG" dirty="0"/>
              <a:t>(Услуги за удостоверяване-</a:t>
            </a:r>
            <a:r>
              <a:rPr lang="en-US" dirty="0"/>
              <a:t>Authentication services</a:t>
            </a:r>
            <a:r>
              <a:rPr lang="bg-BG" dirty="0"/>
              <a:t>, Администрация на акаунти, Анализ на мрежово поведение, Решения за откриване на вируси, ...)</a:t>
            </a:r>
          </a:p>
          <a:p>
            <a:pPr lvl="1"/>
            <a:r>
              <a:rPr lang="bg-BG" b="1" dirty="0"/>
              <a:t>Информационни системи и приложения </a:t>
            </a:r>
            <a:r>
              <a:rPr lang="bg-BG" dirty="0"/>
              <a:t>(Системи за управление на човешките ресурси, Системи за заплати, Системи за кандидатстване за студенти, Системи за управление на документи и записи, ...)</a:t>
            </a:r>
          </a:p>
          <a:p>
            <a:pPr lvl="1"/>
            <a:r>
              <a:rPr lang="bg-BG" b="1" dirty="0"/>
              <a:t>Специфични ИТ технологии </a:t>
            </a:r>
            <a:r>
              <a:rPr lang="bg-BG" dirty="0"/>
              <a:t>(ИТ за болници, ИТ за библиотеки, ...)</a:t>
            </a:r>
            <a:endParaRPr lang="en-US" dirty="0"/>
          </a:p>
          <a:p>
            <a:r>
              <a:rPr lang="bg-BG" dirty="0"/>
              <a:t>Видове 2 (бизнес ориентирани):</a:t>
            </a:r>
          </a:p>
          <a:p>
            <a:pPr lvl="1"/>
            <a:r>
              <a:rPr lang="ru-RU" b="1" dirty="0"/>
              <a:t>ИТ за обработка на данни </a:t>
            </a:r>
            <a:r>
              <a:rPr lang="ru-RU" dirty="0"/>
              <a:t>(създаването на доклади и отчети)</a:t>
            </a:r>
            <a:endParaRPr lang="bg-BG" dirty="0"/>
          </a:p>
          <a:p>
            <a:pPr lvl="1"/>
            <a:r>
              <a:rPr lang="bg-BG" b="1" dirty="0"/>
              <a:t>ИТ за мениджмънт </a:t>
            </a:r>
            <a:r>
              <a:rPr lang="bg-BG" dirty="0"/>
              <a:t>(</a:t>
            </a:r>
            <a:r>
              <a:rPr lang="ru-RU" dirty="0"/>
              <a:t>оценка на бъдещото състояние на обект</a:t>
            </a:r>
            <a:r>
              <a:rPr lang="bg-BG" dirty="0"/>
              <a:t>)</a:t>
            </a:r>
          </a:p>
          <a:p>
            <a:pPr lvl="1"/>
            <a:r>
              <a:rPr lang="ru-RU" b="1" dirty="0"/>
              <a:t>ИТ за автоматизация на бизнес офиса </a:t>
            </a:r>
            <a:r>
              <a:rPr lang="ru-RU" dirty="0"/>
              <a:t>(база данни, текстов процесор и електронна поща)</a:t>
            </a:r>
          </a:p>
          <a:p>
            <a:pPr lvl="1"/>
            <a:r>
              <a:rPr lang="bg-BG" b="1" dirty="0"/>
              <a:t>Пасивни ИТ </a:t>
            </a:r>
            <a:r>
              <a:rPr lang="bg-BG" dirty="0"/>
              <a:t>(за </a:t>
            </a:r>
            <a:r>
              <a:rPr lang="ru-RU" dirty="0"/>
              <a:t>получаване на справка или информация, след свързване със системата със някакъв въпрос</a:t>
            </a:r>
            <a:r>
              <a:rPr lang="bg-BG" dirty="0"/>
              <a:t>)</a:t>
            </a:r>
          </a:p>
          <a:p>
            <a:pPr lvl="1"/>
            <a:r>
              <a:rPr lang="bg-BG" b="1" dirty="0"/>
              <a:t>Активни ИТ </a:t>
            </a:r>
            <a:r>
              <a:rPr lang="bg-BG" dirty="0"/>
              <a:t>(</a:t>
            </a:r>
            <a:r>
              <a:rPr lang="ru-RU" dirty="0"/>
              <a:t>системи, които сред абонамент, сами изпращат на абоната необходимата информация през определен период от време</a:t>
            </a:r>
            <a:r>
              <a:rPr lang="bg-B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7715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FC3B-D984-46BC-ADBC-93C2F105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Планиране </a:t>
            </a:r>
            <a:r>
              <a:rPr lang="bg-BG" dirty="0"/>
              <a:t>(</a:t>
            </a:r>
            <a:r>
              <a:rPr lang="en-US" dirty="0"/>
              <a:t>Strategic planning</a:t>
            </a:r>
            <a:r>
              <a:rPr lang="bg-BG" dirty="0"/>
              <a:t>)</a:t>
            </a:r>
            <a:br>
              <a:rPr lang="en-US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D8BC-B497-4F10-9400-BE18C656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1" dirty="0"/>
              <a:t>Планирането</a:t>
            </a:r>
            <a:r>
              <a:rPr lang="bg-BG" dirty="0"/>
              <a:t> е процес на мислене за дейностите, необходими за постигане на желана цел</a:t>
            </a:r>
            <a:endParaRPr lang="en-US" dirty="0"/>
          </a:p>
          <a:p>
            <a:r>
              <a:rPr lang="bg-BG" b="1" dirty="0"/>
              <a:t>Използване:</a:t>
            </a:r>
          </a:p>
          <a:p>
            <a:pPr lvl="1"/>
            <a:r>
              <a:rPr lang="bg-BG" dirty="0"/>
              <a:t>Стратегическо и бизнес планиране</a:t>
            </a:r>
          </a:p>
          <a:p>
            <a:pPr lvl="1"/>
            <a:r>
              <a:rPr lang="bg-BG" dirty="0"/>
              <a:t>Софтуер за планиране на сценарии</a:t>
            </a:r>
          </a:p>
          <a:p>
            <a:pPr lvl="1"/>
            <a:r>
              <a:rPr lang="bg-BG" dirty="0"/>
              <a:t>Симулации и военни игри</a:t>
            </a:r>
          </a:p>
          <a:p>
            <a:pPr lvl="1"/>
            <a:r>
              <a:rPr lang="bg-BG" dirty="0"/>
              <a:t>Прогнозиращ софтуер и модели</a:t>
            </a:r>
          </a:p>
          <a:p>
            <a:pPr lvl="1"/>
            <a:r>
              <a:rPr lang="bg-BG" dirty="0"/>
              <a:t>Експертни системи за оценка на стратегии</a:t>
            </a:r>
          </a:p>
        </p:txBody>
      </p:sp>
    </p:spTree>
    <p:extLst>
      <p:ext uri="{BB962C8B-B14F-4D97-AF65-F5344CB8AC3E}">
        <p14:creationId xmlns:p14="http://schemas.microsoft.com/office/powerpoint/2010/main" val="2728571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Машинно обучение </a:t>
            </a:r>
            <a:r>
              <a:rPr lang="bg-BG" dirty="0"/>
              <a:t>(</a:t>
            </a:r>
            <a:r>
              <a:rPr lang="en-US" sz="3600" dirty="0"/>
              <a:t>Machine Learning</a:t>
            </a:r>
            <a:r>
              <a:rPr lang="bg-BG" sz="3600" dirty="0"/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13212"/>
            <a:ext cx="8534400" cy="6744788"/>
          </a:xfrm>
        </p:spPr>
        <p:txBody>
          <a:bodyPr>
            <a:noAutofit/>
          </a:bodyPr>
          <a:lstStyle/>
          <a:p>
            <a:r>
              <a:rPr lang="bg-BG" sz="1600" b="1" dirty="0"/>
              <a:t>Машинното обучение </a:t>
            </a:r>
            <a:r>
              <a:rPr lang="bg-BG" sz="1600" dirty="0"/>
              <a:t>е изучаването на </a:t>
            </a:r>
            <a:r>
              <a:rPr lang="bg-BG" sz="1600" b="1" dirty="0"/>
              <a:t>компютърни алгоритми</a:t>
            </a:r>
            <a:r>
              <a:rPr lang="bg-BG" sz="1600" dirty="0"/>
              <a:t>, които се </a:t>
            </a:r>
            <a:r>
              <a:rPr lang="bg-BG" sz="1600" b="1" dirty="0"/>
              <a:t>подобряват автоматично чрез опит</a:t>
            </a:r>
            <a:r>
              <a:rPr lang="bg-BG" sz="1600" dirty="0"/>
              <a:t>. </a:t>
            </a:r>
            <a:endParaRPr lang="en-US" sz="1600" dirty="0"/>
          </a:p>
          <a:p>
            <a:r>
              <a:rPr lang="bg-BG" sz="1600" dirty="0"/>
              <a:t>разглежда</a:t>
            </a:r>
            <a:r>
              <a:rPr lang="en-US" sz="1600" dirty="0"/>
              <a:t> </a:t>
            </a:r>
            <a:r>
              <a:rPr lang="bg-BG" sz="1600" dirty="0"/>
              <a:t>се като подмножество на изкуствения интелект</a:t>
            </a:r>
          </a:p>
          <a:p>
            <a:r>
              <a:rPr lang="bg-BG" sz="1600" dirty="0"/>
              <a:t>Алгоритмите за машинно обучение изграждат математически модел въз основа на примерни данни (обучаване на модела), известни като "</a:t>
            </a:r>
            <a:r>
              <a:rPr lang="bg-BG" sz="1600" b="1" dirty="0"/>
              <a:t>данни за обучение</a:t>
            </a:r>
            <a:r>
              <a:rPr lang="bg-BG" sz="1600" dirty="0"/>
              <a:t>", след това може да обработват други данни, за да се правят прогнози или решения, без да са изрично програмирани за това. </a:t>
            </a:r>
          </a:p>
          <a:p>
            <a:r>
              <a:rPr lang="bg-BG" sz="1600" dirty="0"/>
              <a:t>Използване: където е трудно или невъзможно да се разработят конвенционални алгоритми за изпълнение на необходимите задачи:</a:t>
            </a:r>
          </a:p>
          <a:p>
            <a:pPr lvl="1"/>
            <a:r>
              <a:rPr lang="ru-RU" sz="1400" dirty="0"/>
              <a:t>Намиране, извличане и обобщаване на съответни данни</a:t>
            </a:r>
          </a:p>
          <a:p>
            <a:pPr lvl="1"/>
            <a:r>
              <a:rPr lang="ru-RU" sz="1400" dirty="0"/>
              <a:t>Изготвяне на прогнози въз основа на данни от анализ</a:t>
            </a:r>
          </a:p>
          <a:p>
            <a:pPr lvl="1"/>
            <a:r>
              <a:rPr lang="ru-RU" sz="1400" dirty="0"/>
              <a:t>Изчисляване на вероятности за конкретни резултати</a:t>
            </a:r>
          </a:p>
          <a:p>
            <a:pPr lvl="1"/>
            <a:r>
              <a:rPr lang="ru-RU" sz="1400" dirty="0"/>
              <a:t>Приспособяване към определени усъвършенствания самостоятелно</a:t>
            </a:r>
          </a:p>
          <a:p>
            <a:pPr lvl="1"/>
            <a:r>
              <a:rPr lang="ru-RU" sz="1400" dirty="0"/>
              <a:t>Оптимизиране на процеси въз основа на разпознати модели</a:t>
            </a:r>
            <a:endParaRPr lang="bg-BG" sz="1400" dirty="0"/>
          </a:p>
          <a:p>
            <a:r>
              <a:rPr lang="bg-BG" sz="1600" dirty="0"/>
              <a:t>Примери: филтриране на имейл, компютърно зрение</a:t>
            </a:r>
            <a:br>
              <a:rPr lang="bg-BG" sz="1600" dirty="0"/>
            </a:br>
            <a:br>
              <a:rPr lang="bg-BG" sz="1600" dirty="0"/>
            </a:br>
            <a:r>
              <a:rPr lang="bg-BG" sz="1600" dirty="0"/>
              <a:t>Видове модели:</a:t>
            </a:r>
            <a:r>
              <a:rPr lang="en-US" sz="1600" dirty="0"/>
              <a:t> </a:t>
            </a:r>
            <a:r>
              <a:rPr lang="bg-BG" sz="1600" dirty="0"/>
              <a:t>Изкуствени невронни мрежи, дървета на решенията, векторни машини/мрежи за поддръжка, регресивен анализ, байесовски мрежи, генетични алгоритми, модели за обучение и федерално обучение</a:t>
            </a:r>
          </a:p>
          <a:p>
            <a:r>
              <a:rPr lang="bg-BG" sz="1600" dirty="0"/>
              <a:t>Машинното обучение е тясно свързано с изчислителната статистика, математическо оптимиране и извличането на данни (</a:t>
            </a:r>
            <a:r>
              <a:rPr lang="en-US" sz="1600" dirty="0"/>
              <a:t>data mining</a:t>
            </a:r>
            <a:r>
              <a:rPr lang="bg-BG" sz="1600" dirty="0"/>
              <a:t>)</a:t>
            </a:r>
          </a:p>
          <a:p>
            <a:r>
              <a:rPr lang="bg-BG" sz="1600" dirty="0"/>
              <a:t>В  бизнес приложенията машинното обучение може да дава прогнозен анализ (</a:t>
            </a:r>
            <a:r>
              <a:rPr lang="en-US" sz="1600" dirty="0"/>
              <a:t>predictive analytics</a:t>
            </a:r>
            <a:r>
              <a:rPr lang="bg-BG" sz="16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DCA08-07C7-4881-BF9C-F369A79D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4" y="4903691"/>
            <a:ext cx="2947482" cy="19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26007" cy="4601183"/>
          </a:xfrm>
        </p:spPr>
        <p:txBody>
          <a:bodyPr>
            <a:normAutofit/>
          </a:bodyPr>
          <a:lstStyle/>
          <a:p>
            <a:r>
              <a:rPr lang="ru-RU" sz="3600" dirty="0"/>
              <a:t>Роботизирана автоматизация на процеси</a:t>
            </a:r>
            <a:r>
              <a:rPr lang="en-US" sz="3600" dirty="0"/>
              <a:t> -</a:t>
            </a:r>
            <a:r>
              <a:rPr lang="ru-RU" sz="3600" dirty="0"/>
              <a:t> </a:t>
            </a:r>
            <a:r>
              <a:rPr lang="en-US" sz="3600" dirty="0"/>
              <a:t>Robotic Process Automation (RPA)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39634"/>
            <a:ext cx="8069814" cy="65183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Роботизираната автоматизация на процесите </a:t>
            </a:r>
            <a:r>
              <a:rPr lang="bg-BG" dirty="0"/>
              <a:t>(RPA) е форма на технология за </a:t>
            </a:r>
            <a:r>
              <a:rPr lang="bg-BG" b="1" dirty="0"/>
              <a:t>автоматизация на бизнес процеси</a:t>
            </a:r>
            <a:r>
              <a:rPr lang="bg-BG" dirty="0"/>
              <a:t>, базирана на метафорични </a:t>
            </a:r>
            <a:r>
              <a:rPr lang="bg-BG" b="1" dirty="0"/>
              <a:t>софтуерни роботи (ботове) или на изкуствен интелект / цифрови работници</a:t>
            </a:r>
            <a:r>
              <a:rPr lang="bg-BG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Понякога се нарича </a:t>
            </a:r>
            <a:r>
              <a:rPr lang="bg-BG" b="1" dirty="0"/>
              <a:t>софтуерна роботика </a:t>
            </a:r>
            <a:r>
              <a:rPr lang="bg-BG" dirty="0"/>
              <a:t>(да не се бърка със софтуера за роботи).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RPA </a:t>
            </a:r>
            <a:r>
              <a:rPr lang="ru-RU" dirty="0"/>
              <a:t>представлява софтуерен модул, който взаимодейства с компютърно-базиран процес чрез потребителския му интерфейс, по същия начин както го прави всеки служител, следователно извършвайки задачите, които би извършил всеки един служител.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Автоматизацията представлява „робот“, който използва съществуващия софтуер (ERP, CRM, офис приложения, BI и </a:t>
            </a:r>
            <a:r>
              <a:rPr lang="bg-BG" dirty="0"/>
              <a:t>д</a:t>
            </a:r>
            <a:r>
              <a:rPr lang="ru-RU" dirty="0"/>
              <a:t>р.) по абсолютно същия начин както би го направил човек. Това прави възможно да се „научи“ робот да изпълнява всяка една задача, която човек може да изпълни на компютър, но по-бързо, по-точно и без грешки в данните.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0EEFF-B67D-40DF-9D6C-D36C1927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" y="5340667"/>
            <a:ext cx="3452187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Edge Computing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31223"/>
            <a:ext cx="7930846" cy="58869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Edge computing </a:t>
            </a:r>
            <a:r>
              <a:rPr lang="bg-BG" dirty="0"/>
              <a:t>е </a:t>
            </a:r>
            <a:r>
              <a:rPr lang="bg-BG" b="1" dirty="0"/>
              <a:t>разпределена изчислителна парадигма</a:t>
            </a:r>
            <a:r>
              <a:rPr lang="bg-BG" dirty="0"/>
              <a:t>, която приближава изчисленията и съхранението на данни до мястото, където са необходими, за да подобри времето за реакция и да запази честотната лента.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Примери за първите търговски крайни изчислителни услуги: локализиране на търговци, колички за пазаруване, агрегатори на данни в реално време и машини (</a:t>
            </a:r>
            <a:r>
              <a:rPr lang="en-US" dirty="0"/>
              <a:t>engine</a:t>
            </a:r>
            <a:r>
              <a:rPr lang="bg-BG" dirty="0"/>
              <a:t>с) за поставяне/вмъкване на реклами.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Използва се </a:t>
            </a:r>
            <a:r>
              <a:rPr lang="bg-BG" b="1" dirty="0"/>
              <a:t>технологията за виртуализация</a:t>
            </a:r>
            <a:r>
              <a:rPr lang="bg-BG" dirty="0"/>
              <a:t>, която улеснява разгръщането и стартирането на по-широк спектър от приложения на крайните сървъри (създаване на виртуална (а не действителна) версия на нещо, включително виртуални компютърни хардуерни платформи, устройства за съхранение и ресурси на компютърната мрежа, т.е. метод за логически разделяне на ресурсите)</a:t>
            </a:r>
            <a:endParaRPr lang="en-US" dirty="0"/>
          </a:p>
        </p:txBody>
      </p:sp>
      <p:pic>
        <p:nvPicPr>
          <p:cNvPr id="1026" name="Picture 2" descr="CDN VS Edge Computing | CDN Architecture Improve Via Edge Computing">
            <a:extLst>
              <a:ext uri="{FF2B5EF4-FFF2-40B4-BE49-F238E27FC236}">
                <a16:creationId xmlns:a16="http://schemas.microsoft.com/office/drawing/2014/main" id="{5A03F9BC-4F8E-4C31-94A0-845C6488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8312"/>
            <a:ext cx="3869268" cy="21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00" y="864108"/>
            <a:ext cx="3004087" cy="4601183"/>
          </a:xfrm>
        </p:spPr>
        <p:txBody>
          <a:bodyPr>
            <a:normAutofit/>
          </a:bodyPr>
          <a:lstStyle/>
          <a:p>
            <a:r>
              <a:rPr lang="bg-BG" dirty="0"/>
              <a:t>Виртуална и добавена реалност (</a:t>
            </a:r>
            <a:r>
              <a:rPr lang="en-US" sz="3600" dirty="0"/>
              <a:t>Virtual Reality</a:t>
            </a:r>
            <a:r>
              <a:rPr lang="bg-BG" sz="3600" dirty="0"/>
              <a:t>,</a:t>
            </a:r>
            <a:r>
              <a:rPr lang="en-US" sz="3600" dirty="0"/>
              <a:t> Augmented Reality</a:t>
            </a:r>
            <a:r>
              <a:rPr lang="bg-BG" sz="3600" dirty="0"/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641" y="1"/>
            <a:ext cx="8359860" cy="5294810"/>
          </a:xfrm>
        </p:spPr>
        <p:txBody>
          <a:bodyPr>
            <a:normAutofit fontScale="92500" lnSpcReduction="20000"/>
          </a:bodyPr>
          <a:lstStyle/>
          <a:p>
            <a:r>
              <a:rPr lang="bg-BG" sz="2100" b="1" dirty="0"/>
              <a:t>Виртуалната реалност </a:t>
            </a:r>
            <a:r>
              <a:rPr lang="bg-BG" sz="2100" dirty="0"/>
              <a:t>е симулирано преживяване, което може да бъде подобно или напълно различно от реалния свят. </a:t>
            </a:r>
          </a:p>
          <a:p>
            <a:r>
              <a:rPr lang="bg-BG" sz="2100" dirty="0"/>
              <a:t>Примери: за забавление (видео игри), за образователни цели (медицинска или военна подготовка).</a:t>
            </a:r>
          </a:p>
          <a:p>
            <a:r>
              <a:rPr lang="bg-BG" sz="2100" dirty="0"/>
              <a:t>Използват: очила за виртуална реалност (монтиран на главата дисплей с малък екран пред очите) или многопроектирани среди (специално проектирани стаи с множество големи екрани), за да генерират реалистични изображения, звуци и други усещания, симулиращи физическото присъствие на потребителя във виртуална среда. </a:t>
            </a:r>
          </a:p>
          <a:p>
            <a:r>
              <a:rPr lang="bg-BG" sz="2100" dirty="0"/>
              <a:t>Така човек може да огледа изкуствения свят, да се движи в него и да взаимодейства с виртуални функции или предмети. </a:t>
            </a:r>
          </a:p>
          <a:p>
            <a:r>
              <a:rPr lang="bg-BG" sz="2100" dirty="0"/>
              <a:t>Виртуалната реалност обикновено включва слухова и видео обратна връзка, но може да позволи и други видове сензорни и др. връзки.</a:t>
            </a:r>
            <a:endParaRPr lang="en-US" sz="2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bg-BG" sz="2100" b="1" dirty="0"/>
              <a:t>Добавената реалност </a:t>
            </a:r>
            <a:r>
              <a:rPr lang="bg-BG" sz="2100" dirty="0"/>
              <a:t>е интерактивно преживяване в среда от реалния свят, при която обектите, които пребивават в реалния свят, се обогатяват от компютърно генерирана информация.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100" dirty="0"/>
              <a:t>Използва се цифрова обработка на видео-поток, добавяне на компютърно-генерирана графика, следене на движение и конструиране на контролирана среда, съдържаща сензори и др. </a:t>
            </a:r>
            <a:endParaRPr lang="bg-BG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0EAB8-4028-49F1-8147-8D3CE93A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97" y="4959531"/>
            <a:ext cx="2847703" cy="1898469"/>
          </a:xfrm>
          <a:prstGeom prst="rect">
            <a:avLst/>
          </a:prstGeom>
        </p:spPr>
      </p:pic>
      <p:pic>
        <p:nvPicPr>
          <p:cNvPr id="2050" name="Picture 2" descr="Virtual reality - Wikipedia">
            <a:extLst>
              <a:ext uri="{FF2B5EF4-FFF2-40B4-BE49-F238E27FC236}">
                <a16:creationId xmlns:a16="http://schemas.microsoft.com/office/drawing/2014/main" id="{16BE52E8-DBFC-48C6-89D2-D943B6BD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46" y="51435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Blockchain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434" y="864108"/>
            <a:ext cx="7315200" cy="5993892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Базирайки се на топологията peer-to-peer (P2P), </a:t>
            </a:r>
            <a:r>
              <a:rPr lang="bg-BG" b="1" dirty="0"/>
              <a:t>blockchain</a:t>
            </a:r>
            <a:r>
              <a:rPr lang="bg-BG" dirty="0"/>
              <a:t> е</a:t>
            </a:r>
            <a:r>
              <a:rPr lang="en-US" dirty="0"/>
              <a:t> distributed ledger technology </a:t>
            </a:r>
            <a:r>
              <a:rPr lang="bg-BG" dirty="0"/>
              <a:t>(DLT), която позволява да се съхраняват данни в глобален мащаб на хиляди сървъри - като същевременно позволява на всеки в мрежата да вижда записите на всички останали в почти реално време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Blockchain е публич</a:t>
            </a:r>
            <a:r>
              <a:rPr lang="en-US" dirty="0"/>
              <a:t>e</a:t>
            </a:r>
            <a:r>
              <a:rPr lang="bg-BG" dirty="0"/>
              <a:t>н електрон</a:t>
            </a:r>
            <a:r>
              <a:rPr lang="en-US" dirty="0"/>
              <a:t>e</a:t>
            </a:r>
            <a:r>
              <a:rPr lang="bg-BG" dirty="0"/>
              <a:t>н</a:t>
            </a:r>
            <a:r>
              <a:rPr lang="en-US" dirty="0"/>
              <a:t> </a:t>
            </a:r>
            <a:r>
              <a:rPr lang="bg-BG" dirty="0"/>
              <a:t>дневник (</a:t>
            </a:r>
            <a:r>
              <a:rPr lang="en-US" dirty="0"/>
              <a:t>ledger</a:t>
            </a:r>
            <a:r>
              <a:rPr lang="bg-BG" dirty="0"/>
              <a:t>), изграден около P2P система, която може да бъде открито споделена между различни потребители, за създаване на непроменим запис на транзакции, всеки с времеви отпечатък и свързан с предишния. Всеки път, когато се добави набор от транзакции, тези данни се превръщат в друг блок във веригата (оттук и името).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Blockchain може да се актуализира само с консенсус между участниците в системата и след като бъдат въведени нови данни, те никога не могат да бъдат изтривани. Това е технология за еднократно записване и многократно добавяне, което я прави удостоверим и подлежащ на проверка запис на всяка транзакция.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Всеки цифров запис или транзакция в електронния дневник се нарича блок. Когато даден блок е завършен, се създава уникален код за защита, който се присъединява към следващия блок.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Използване</a:t>
            </a:r>
            <a:r>
              <a:rPr lang="bg-BG" dirty="0"/>
              <a:t>: криптовалути (биткойни) - разплащателни транзакции през отворена мрежа, използвайки криптиране и без да се излага самоличността на отделните собственици на биткойни (първият децентрализиран </a:t>
            </a:r>
            <a:r>
              <a:rPr lang="en-US" dirty="0"/>
              <a:t>blockchain – </a:t>
            </a:r>
            <a:r>
              <a:rPr lang="bg-BG" dirty="0"/>
              <a:t>2009</a:t>
            </a:r>
            <a:r>
              <a:rPr lang="en-US" dirty="0"/>
              <a:t>)</a:t>
            </a: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endParaRPr lang="bg-BG" dirty="0"/>
          </a:p>
        </p:txBody>
      </p:sp>
      <p:pic>
        <p:nvPicPr>
          <p:cNvPr id="1026" name="Picture 2" descr="Blockchain технология преподаване на руски, американски ...">
            <a:extLst>
              <a:ext uri="{FF2B5EF4-FFF2-40B4-BE49-F238E27FC236}">
                <a16:creationId xmlns:a16="http://schemas.microsoft.com/office/drawing/2014/main" id="{41E6725D-2FE2-4B0C-A134-62C99D97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1" y="4322309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20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2A5F-A8CE-4956-9355-B81BE9B0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Големи данни (</a:t>
            </a:r>
            <a:r>
              <a:rPr lang="en-US" dirty="0"/>
              <a:t>Big data</a:t>
            </a:r>
            <a:r>
              <a:rPr lang="bg-B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4446-9BC8-42A6-B270-B27C4559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1"/>
            <a:ext cx="8209522" cy="6858000"/>
          </a:xfrm>
        </p:spPr>
        <p:txBody>
          <a:bodyPr>
            <a:normAutofit fontScale="77500" lnSpcReduction="20000"/>
          </a:bodyPr>
          <a:lstStyle/>
          <a:p>
            <a:r>
              <a:rPr lang="bg-BG" b="1" dirty="0"/>
              <a:t>Големи данни </a:t>
            </a:r>
            <a:r>
              <a:rPr lang="en-US" dirty="0"/>
              <a:t>- </a:t>
            </a:r>
            <a:r>
              <a:rPr lang="bg-BG" dirty="0"/>
              <a:t>изключително големи масиви от данни, които могат да бъдат анализирани компютърно, за да разкрият модели, тенденции и асоциации, особено свързани с човешкото поведение и взаимодействия</a:t>
            </a:r>
            <a:endParaRPr lang="en-US" dirty="0"/>
          </a:p>
          <a:p>
            <a:r>
              <a:rPr lang="bg-BG" dirty="0">
                <a:effectLst/>
                <a:latin typeface="Arial" panose="020B0604020202020204" pitchFamily="34" charset="0"/>
              </a:rPr>
              <a:t>Приложение</a:t>
            </a:r>
            <a:r>
              <a:rPr lang="bg-BG" dirty="0">
                <a:latin typeface="Arial" panose="020B0604020202020204" pitchFamily="34" charset="0"/>
              </a:rPr>
              <a:t>: 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bg-BG" dirty="0"/>
              <a:t>Съхранение и обработка на информация от сензори </a:t>
            </a:r>
            <a:endParaRPr lang="en-US" dirty="0"/>
          </a:p>
          <a:p>
            <a:r>
              <a:rPr lang="bg-BG" dirty="0"/>
              <a:t>Съхранение и обработка на информация от социални мрежи</a:t>
            </a:r>
            <a:endParaRPr lang="en-US" dirty="0"/>
          </a:p>
          <a:p>
            <a:r>
              <a:rPr lang="bg-BG" dirty="0"/>
              <a:t>Откриване на навиците за пазаруване на потребителите</a:t>
            </a:r>
          </a:p>
          <a:p>
            <a:r>
              <a:rPr lang="bg-BG" dirty="0"/>
              <a:t>Персонализиран маркетинг и реклама</a:t>
            </a:r>
          </a:p>
          <a:p>
            <a:r>
              <a:rPr lang="bg-BG" dirty="0"/>
              <a:t>Инструменти за оптимизация на горивата за транспортната индустрия</a:t>
            </a:r>
          </a:p>
          <a:p>
            <a:r>
              <a:rPr lang="bg-BG" dirty="0"/>
              <a:t>Мониторинг на здравните състояния чрез данни от носителите</a:t>
            </a:r>
          </a:p>
          <a:p>
            <a:r>
              <a:rPr lang="bg-BG" dirty="0"/>
              <a:t>Карта на пътя, на живо, за автономни превозни средства</a:t>
            </a:r>
          </a:p>
          <a:p>
            <a:r>
              <a:rPr lang="bg-BG" dirty="0"/>
              <a:t>Опростено предаване на медии</a:t>
            </a:r>
          </a:p>
          <a:p>
            <a:r>
              <a:rPr lang="bg-BG" dirty="0"/>
              <a:t>Прогнозно подреждане на складовата наличност</a:t>
            </a:r>
          </a:p>
          <a:p>
            <a:r>
              <a:rPr lang="bg-BG" dirty="0"/>
              <a:t>Здравна индустрия - персонализирани здравни планове за пациенти с рак</a:t>
            </a:r>
          </a:p>
          <a:p>
            <a:r>
              <a:rPr lang="bg-BG" dirty="0"/>
              <a:t>Протоколи за наблюдение на данните в реално време и киберсигурност</a:t>
            </a:r>
          </a:p>
          <a:p>
            <a:r>
              <a:rPr lang="bg-BG" dirty="0"/>
              <a:t>Анализ за увеличаване на придобиването и задържането на клиенти</a:t>
            </a:r>
          </a:p>
          <a:p>
            <a:r>
              <a:rPr lang="bg-BG" dirty="0"/>
              <a:t>Управление на риска</a:t>
            </a:r>
          </a:p>
          <a:p>
            <a:r>
              <a:rPr lang="bg-BG" dirty="0"/>
              <a:t>Образователна индустрия – за персонализирани и динамични програми за обучение, префразиране на учебния материал, системи за оценяване и прогнозиране на кариера за обучаемия</a:t>
            </a:r>
          </a:p>
          <a:p>
            <a:r>
              <a:rPr lang="bg-BG" dirty="0"/>
              <a:t>Медийна и развлекателна индустрия - прогнозиране на интересите на публиката,</a:t>
            </a:r>
            <a:br>
              <a:rPr lang="bg-BG" dirty="0"/>
            </a:br>
            <a:r>
              <a:rPr lang="bg-BG" dirty="0"/>
              <a:t>оптимизирано или планирано по график планиране на медийни потоци в платформи за дигитално разпространение на медии, получаване на информация от отзивите на клиентите, ефективно насочване на рекламите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61F9-1554-45A2-B076-504AD64B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182"/>
            <a:ext cx="3952240" cy="16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52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31F-0C41-46CB-A7F5-7DD670D8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на нещата - </a:t>
            </a:r>
            <a:r>
              <a:rPr lang="en-US" sz="3600" dirty="0"/>
              <a:t>Internet of Things (IoT)</a:t>
            </a:r>
            <a:br>
              <a:rPr lang="en-US" sz="3600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600E-8668-43D9-A648-10674B17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8AD7B-F5DD-4D4D-AC53-70E3EF53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5" y="4667551"/>
            <a:ext cx="2647035" cy="2186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E35A4-E043-44C2-876C-47B33C4066CC}"/>
              </a:ext>
            </a:extLst>
          </p:cNvPr>
          <p:cNvSpPr txBox="1"/>
          <p:nvPr/>
        </p:nvSpPr>
        <p:spPr>
          <a:xfrm>
            <a:off x="3762103" y="1123837"/>
            <a:ext cx="805505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Интернет на нещата (IoT) 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система от взаимосвързани 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изчислителни устройства, механични и цифрови машини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снабдени с 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уникални идентификатори (UID) 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възможност за 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прехвърляне на данни по мрежа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без да се изисква взаимодействие човек-човек или човек-компютър. 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обединява технологиите: анализи в реално време, машинно обучение, сензори на стоки и вградени системи (вкл. безжични сензорни мрежи, системи за управление, автоматизация на дома и сградите)  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технологията = синоним на продукти, отнасящи се до концепцията за 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„умен дом“ </a:t>
            </a:r>
            <a:r>
              <a:rPr lang="bg-B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(вкл. устройства и уреди като осветителни тела, термостати, системи за охрана на дома и камери и други домакински уреди), които могат да бъдат контролирани чрез устройства като смартфони и интелигентни говорители.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27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D358-4AF0-4B00-9E51-4D76455F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384663"/>
            <a:ext cx="2947482" cy="4340357"/>
          </a:xfrm>
        </p:spPr>
        <p:txBody>
          <a:bodyPr/>
          <a:lstStyle/>
          <a:p>
            <a:r>
              <a:rPr lang="bg-BG" dirty="0"/>
              <a:t>Облачни изчисления (</a:t>
            </a:r>
            <a:r>
              <a:rPr lang="en-US" dirty="0"/>
              <a:t>Cloud Computing</a:t>
            </a:r>
            <a:r>
              <a:rPr lang="bg-B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8DEE-2CC6-4D06-BF27-8D4C2E94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217762"/>
          </a:xfrm>
        </p:spPr>
        <p:txBody>
          <a:bodyPr>
            <a:normAutofit/>
          </a:bodyPr>
          <a:lstStyle/>
          <a:p>
            <a:r>
              <a:rPr lang="bg-BG" b="1" dirty="0"/>
              <a:t>Облачни изчисления </a:t>
            </a:r>
            <a:r>
              <a:rPr lang="bg-BG" dirty="0"/>
              <a:t>- наличност по поръчка на компютърни ресурси (</a:t>
            </a:r>
            <a:r>
              <a:rPr lang="bg-BG" b="1" dirty="0"/>
              <a:t>съхранение на данни </a:t>
            </a:r>
            <a:r>
              <a:rPr lang="bg-BG" dirty="0"/>
              <a:t>(облачно хранилище - </a:t>
            </a:r>
            <a:r>
              <a:rPr lang="en-US" dirty="0"/>
              <a:t>cloud storage</a:t>
            </a:r>
            <a:r>
              <a:rPr lang="bg-BG" dirty="0"/>
              <a:t>) и </a:t>
            </a:r>
            <a:r>
              <a:rPr lang="bg-BG" b="1" dirty="0"/>
              <a:t>изчислителна мощност</a:t>
            </a:r>
            <a:r>
              <a:rPr lang="bg-BG" dirty="0"/>
              <a:t>) без пряко активно управление от страна на потребителя :</a:t>
            </a:r>
          </a:p>
          <a:p>
            <a:pPr lvl="1"/>
            <a:r>
              <a:rPr lang="en-US" b="1" dirty="0"/>
              <a:t>Infrastructure as a service (IaaS)</a:t>
            </a:r>
          </a:p>
          <a:p>
            <a:pPr lvl="1"/>
            <a:r>
              <a:rPr lang="en-US" b="1" dirty="0"/>
              <a:t>Platform as a service (PaaS)</a:t>
            </a:r>
          </a:p>
          <a:p>
            <a:pPr lvl="1"/>
            <a:r>
              <a:rPr lang="en-US" b="1" dirty="0"/>
              <a:t>Software as a service (SaaS)</a:t>
            </a:r>
          </a:p>
          <a:p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BDFD9-7BE3-4B75-A0B6-CB4E3099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406" y="4081870"/>
            <a:ext cx="2857500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5F668-3706-46A0-8658-B6A26ADF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4"/>
            <a:ext cx="3448484" cy="2527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002B-66FC-438F-8D9B-759DAB47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87" y="3994519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61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D358-4AF0-4B00-9E51-4D76455F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Оптични/ фотонни изчисления (</a:t>
            </a:r>
            <a:r>
              <a:rPr lang="en-US" dirty="0">
                <a:latin typeface="Times New Roman" panose="02020603050405020304" pitchFamily="18" charset="0"/>
              </a:rPr>
              <a:t>Optical Computing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8DEE-2CC6-4D06-BF27-8D4C2E94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993892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/>
              <a:t>Оптичните/фотонните изчисления </a:t>
            </a:r>
            <a:r>
              <a:rPr lang="bg-BG" dirty="0"/>
              <a:t>използват фотони, произведени от лазери или диоди за изчисленията</a:t>
            </a:r>
          </a:p>
          <a:p>
            <a:r>
              <a:rPr lang="bg-BG" dirty="0"/>
              <a:t>Фотоните позволят по-голяма честотна лента от електроните, използвани в конвенционалните компютри</a:t>
            </a:r>
          </a:p>
          <a:p>
            <a:r>
              <a:rPr lang="bg-BG" b="1" dirty="0"/>
              <a:t>Оптични влакна </a:t>
            </a:r>
            <a:r>
              <a:rPr lang="bg-BG" dirty="0"/>
              <a:t>(гъвкаво, прозрачно влакно, направено чрез изтегляне на стъкло (силициев диоксид) или пластмаса до диаметър, малко по-дебел от човешката коса) – използват се най-често като средство за предаване на светлина между двата края на влакното и намират широко приложение в оптичните комуникации, като позволяват предаване на по-големи разстояния и на по-голяма честотна лента (скорост на предаване на данни) от електрическите кабели; предаването на сигнали става с по-малка загуба; няма електромагнитни смущения, проблем, от който страдат металните проводници</a:t>
            </a:r>
          </a:p>
          <a:p>
            <a:r>
              <a:rPr lang="bg-BG" dirty="0"/>
              <a:t>Текущите компютърни компоненти се заменят с оптични еквиваленти, което води до оптична цифрова компютърна система, обработваща двоични данни</a:t>
            </a:r>
          </a:p>
          <a:p>
            <a:r>
              <a:rPr lang="bg-BG" dirty="0"/>
              <a:t>Използват фотонната логика - използването на фотони (светлина) в </a:t>
            </a:r>
            <a:r>
              <a:rPr lang="en-US" dirty="0"/>
              <a:t>logical</a:t>
            </a:r>
            <a:r>
              <a:rPr lang="bg-BG" dirty="0"/>
              <a:t> </a:t>
            </a:r>
            <a:r>
              <a:rPr lang="en-US" dirty="0"/>
              <a:t>gates</a:t>
            </a:r>
            <a:r>
              <a:rPr lang="bg-BG" dirty="0"/>
              <a:t> (</a:t>
            </a:r>
            <a:r>
              <a:rPr lang="en-US" dirty="0"/>
              <a:t>NOT, AND, OR, NAND, NOR, XOR, XNOR</a:t>
            </a:r>
            <a:r>
              <a:rPr lang="bg-BG" dirty="0"/>
              <a:t>)</a:t>
            </a:r>
          </a:p>
          <a:p>
            <a:r>
              <a:rPr lang="bg-BG" dirty="0"/>
              <a:t>Пр. Реализация на фотонен контролиран </a:t>
            </a:r>
            <a:r>
              <a:rPr lang="en-US" dirty="0"/>
              <a:t>NOT gate </a:t>
            </a:r>
            <a:r>
              <a:rPr lang="bg-BG" dirty="0"/>
              <a:t>за използване в квантовите изчисления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A6734-FF51-41A9-A6DF-CDF3E08B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04" y="4829687"/>
            <a:ext cx="3973771" cy="20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0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195B-FB47-46D2-A08D-443BABC0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57301" cy="4601183"/>
          </a:xfrm>
        </p:spPr>
        <p:txBody>
          <a:bodyPr/>
          <a:lstStyle/>
          <a:p>
            <a:r>
              <a:rPr lang="ru-RU" dirty="0"/>
              <a:t>Информационни системи 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8B41-4CFC-42BC-8F34-1EDCF9C7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6858000"/>
          </a:xfrm>
        </p:spPr>
        <p:txBody>
          <a:bodyPr>
            <a:normAutofit fontScale="85000" lnSpcReduction="10000"/>
          </a:bodyPr>
          <a:lstStyle/>
          <a:p>
            <a:r>
              <a:rPr lang="bg-BG" b="1" dirty="0"/>
              <a:t>Информационна система </a:t>
            </a:r>
            <a:r>
              <a:rPr lang="bg-BG" dirty="0"/>
              <a:t>(ИС) - система, съставена от хора и компютри, която обработва или интерпретира информация</a:t>
            </a:r>
          </a:p>
          <a:p>
            <a:r>
              <a:rPr lang="bg-BG" dirty="0"/>
              <a:t>Класически видове ИС: </a:t>
            </a:r>
          </a:p>
          <a:p>
            <a:pPr lvl="1"/>
            <a:r>
              <a:rPr lang="bg-BG" dirty="0"/>
              <a:t>Системи за обработка на транзакции</a:t>
            </a:r>
          </a:p>
          <a:p>
            <a:pPr lvl="1"/>
            <a:r>
              <a:rPr lang="bg-BG" dirty="0"/>
              <a:t>Информационни системи за управление</a:t>
            </a:r>
          </a:p>
          <a:p>
            <a:pPr lvl="1"/>
            <a:r>
              <a:rPr lang="bg-BG" dirty="0"/>
              <a:t>Системи за подпомагане на вземането на решения</a:t>
            </a:r>
          </a:p>
          <a:p>
            <a:pPr lvl="1"/>
            <a:r>
              <a:rPr lang="bg-BG" dirty="0"/>
              <a:t>Директорски информационни системи</a:t>
            </a:r>
          </a:p>
          <a:p>
            <a:r>
              <a:rPr lang="bg-BG" dirty="0"/>
              <a:t>Нови видове ИС: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Хранилища за данни </a:t>
            </a:r>
            <a:r>
              <a:rPr lang="ru-RU" dirty="0"/>
              <a:t>- </a:t>
            </a:r>
            <a:r>
              <a:rPr lang="bg-BG" dirty="0"/>
              <a:t>система, използвана за отчитане и анализ на данни и основен компонент на бизнес интелекта, съхраняваща интегрирани текущи и исторически данни от един или повече различни източници на едно място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Планиране на ресурси на </a:t>
            </a:r>
            <a:r>
              <a:rPr lang="bg-BG" b="1" dirty="0"/>
              <a:t>корпорациите </a:t>
            </a:r>
            <a:r>
              <a:rPr lang="bg-BG" dirty="0"/>
              <a:t>(</a:t>
            </a:r>
            <a:r>
              <a:rPr lang="en-US" dirty="0"/>
              <a:t>Enterprise resource planning</a:t>
            </a:r>
            <a:r>
              <a:rPr lang="bg-BG" dirty="0"/>
              <a:t>, </a:t>
            </a:r>
            <a:r>
              <a:rPr lang="en-US" dirty="0"/>
              <a:t>ERP)</a:t>
            </a:r>
            <a:r>
              <a:rPr lang="bg-BG" dirty="0"/>
              <a:t> - интегрирано управление на основните бизнес процеси, често в реално време. Представлява пакет от интегрирани приложения, който една организация може да използва за събиране, съхраняване, управление и интерпретация на данни от много бизнес дейности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Корпоративни системи </a:t>
            </a:r>
            <a:r>
              <a:rPr lang="bg-BG" dirty="0"/>
              <a:t>(</a:t>
            </a:r>
            <a:r>
              <a:rPr lang="en-US" dirty="0"/>
              <a:t>enterprise systems</a:t>
            </a:r>
            <a:r>
              <a:rPr lang="bg-BG" dirty="0"/>
              <a:t>) - широкомащабни приложни софтуерни пакети, които поддържат бизнес процеси, информационни потоци, отчитане и анализиране на данни в сложни организации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Експертна система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Търсачки</a:t>
            </a:r>
            <a:r>
              <a:rPr lang="ru-RU" dirty="0"/>
              <a:t> (</a:t>
            </a:r>
            <a:r>
              <a:rPr lang="en-US" dirty="0"/>
              <a:t>search engines</a:t>
            </a:r>
            <a:r>
              <a:rPr lang="bg-BG" dirty="0"/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Географски информационни системи </a:t>
            </a:r>
            <a:r>
              <a:rPr lang="ru-RU" dirty="0"/>
              <a:t>- </a:t>
            </a:r>
            <a:r>
              <a:rPr lang="bg-BG" dirty="0"/>
              <a:t>концептуализирана рамка, която дава възможност за улавяне и анализ на пространствени и географски данни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Глобални информационни системи </a:t>
            </a:r>
            <a:r>
              <a:rPr lang="ru-RU" dirty="0"/>
              <a:t>- </a:t>
            </a:r>
            <a:r>
              <a:rPr lang="bg-BG" dirty="0"/>
              <a:t>всяка ИС, която се опитва да предостави съвкупността от измерими данни по целия свят в определен контекст</a:t>
            </a:r>
            <a:endParaRPr lang="ru-R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Офис автоматизация </a:t>
            </a:r>
            <a:r>
              <a:rPr lang="ru-RU" dirty="0"/>
              <a:t>- </a:t>
            </a:r>
            <a:r>
              <a:rPr lang="bg-BG" dirty="0"/>
              <a:t>за цифрово създаване, събиране, съхраняване, манипулиране и предаване на офис информация, необходима за изпълнение на основни задачи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039F7-8D4A-49F8-8AA1-D6A4F84A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36569"/>
            <a:ext cx="3724220" cy="27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D358-4AF0-4B00-9E51-4D76455F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9885" cy="4601183"/>
          </a:xfrm>
        </p:spPr>
        <p:txBody>
          <a:bodyPr/>
          <a:lstStyle/>
          <a:p>
            <a:r>
              <a:rPr lang="bg-BG" dirty="0">
                <a:latin typeface="Times New Roman" panose="02020603050405020304" pitchFamily="18" charset="0"/>
              </a:rPr>
              <a:t>Молекулярни нанотехнологии (</a:t>
            </a:r>
            <a:r>
              <a:rPr lang="en-US" dirty="0">
                <a:latin typeface="Times New Roman" panose="02020603050405020304" pitchFamily="18" charset="0"/>
              </a:rPr>
              <a:t>Molecular Nanotechnology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8DEE-2CC6-4D06-BF27-8D4C2E94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965681" cy="5993892"/>
          </a:xfrm>
        </p:spPr>
        <p:txBody>
          <a:bodyPr>
            <a:normAutofit lnSpcReduction="10000"/>
          </a:bodyPr>
          <a:lstStyle/>
          <a:p>
            <a:pPr rtl="0"/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  <a:r>
              <a:rPr lang="bg-BG" dirty="0"/>
              <a:t>Областта на нанотехнологиите има за цел да разбере и контролира </a:t>
            </a:r>
            <a:r>
              <a:rPr lang="bg-BG" b="1" dirty="0"/>
              <a:t>материята на молекулярно ниво</a:t>
            </a:r>
          </a:p>
          <a:p>
            <a:pPr rtl="0"/>
            <a:r>
              <a:rPr lang="bg-BG" dirty="0"/>
              <a:t>Това включва сглобяване на малки неорганични структури като въглеродни нанотръби или синтетични биохимични структури като </a:t>
            </a:r>
            <a:r>
              <a:rPr lang="bg-BG" b="1" dirty="0"/>
              <a:t>изкуствено синтезирани протеини или ДНК </a:t>
            </a:r>
            <a:r>
              <a:rPr lang="bg-BG" dirty="0"/>
              <a:t>оригами, както и инженерни динамични системи като наноразмерни двигатели или вериги</a:t>
            </a:r>
          </a:p>
          <a:p>
            <a:pPr rtl="0"/>
            <a:r>
              <a:rPr lang="bg-BG" dirty="0"/>
              <a:t>Тъй като е много скъпо или невъзможно директно да се наблюдават такива малки структури, </a:t>
            </a:r>
            <a:r>
              <a:rPr lang="bg-BG" b="1" dirty="0"/>
              <a:t>изчислителните симулации</a:t>
            </a:r>
            <a:r>
              <a:rPr lang="bg-BG" dirty="0"/>
              <a:t>, основани на законите на химията и физиката, са от ключово значение за разбирането и прогнозирането на тези системи</a:t>
            </a:r>
          </a:p>
          <a:p>
            <a:pPr rtl="0"/>
            <a:r>
              <a:rPr lang="bg-BG" dirty="0"/>
              <a:t>Тези симулации обикновено изискват използването на </a:t>
            </a:r>
            <a:r>
              <a:rPr lang="bg-BG" b="1" dirty="0"/>
              <a:t>големи суперкомпютри</a:t>
            </a:r>
            <a:r>
              <a:rPr lang="bg-BG" dirty="0"/>
              <a:t> и се възползват от най-новите постижения на </a:t>
            </a:r>
            <a:r>
              <a:rPr lang="bg-BG" b="1" dirty="0"/>
              <a:t>цифровите алгоритми</a:t>
            </a:r>
          </a:p>
          <a:p>
            <a:r>
              <a:rPr lang="bg-BG" dirty="0"/>
              <a:t>Компютърната наука също допринасят за нанотехнологиите, като се използват принципа на </a:t>
            </a:r>
            <a:r>
              <a:rPr lang="bg-BG" b="1" dirty="0"/>
              <a:t>абстракцията</a:t>
            </a:r>
            <a:r>
              <a:rPr lang="bg-BG" dirty="0"/>
              <a:t> на софтуерното инженерство, за да се разработят концептуални инструменти за умозаключения за наноразмерните системи, като сами да правят изчисления, известни като </a:t>
            </a:r>
            <a:r>
              <a:rPr lang="bg-BG" b="1" dirty="0"/>
              <a:t>молекулярни изчисления</a:t>
            </a:r>
            <a:r>
              <a:rPr lang="bg-BG" dirty="0"/>
              <a:t> </a:t>
            </a:r>
          </a:p>
          <a:p>
            <a:r>
              <a:rPr lang="en-US" dirty="0">
                <a:effectLst/>
              </a:rPr>
              <a:t>First International </a:t>
            </a:r>
            <a:r>
              <a:rPr lang="en-US" dirty="0" err="1">
                <a:effectLst/>
              </a:rPr>
              <a:t>NanoCar</a:t>
            </a:r>
            <a:r>
              <a:rPr lang="en-US" dirty="0">
                <a:effectLst/>
              </a:rPr>
              <a:t> Race showcases molecular vehicles</a:t>
            </a:r>
            <a:r>
              <a:rPr lang="bg-BG" dirty="0">
                <a:effectLst/>
              </a:rPr>
              <a:t>, 2017</a:t>
            </a:r>
            <a:endParaRPr lang="en-US" dirty="0">
              <a:effectLst/>
            </a:endParaRPr>
          </a:p>
          <a:p>
            <a:endParaRPr lang="bg-BG" dirty="0"/>
          </a:p>
          <a:p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B3E39-4E5E-450A-82E2-3FFCEF8F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714"/>
            <a:ext cx="4106705" cy="2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D358-4AF0-4B00-9E51-4D76455F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915454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Times New Roman" panose="02020603050405020304" pitchFamily="18" charset="0"/>
              </a:rPr>
              <a:t>Квантови изчисления (</a:t>
            </a:r>
            <a:r>
              <a:rPr lang="en-US" dirty="0">
                <a:latin typeface="Times New Roman" panose="02020603050405020304" pitchFamily="18" charset="0"/>
              </a:rPr>
              <a:t>Quantum Computing</a:t>
            </a:r>
            <a:r>
              <a:rPr lang="bg-BG" dirty="0">
                <a:latin typeface="Times New Roman" panose="02020603050405020304" pitchFamily="18" charset="0"/>
              </a:rPr>
              <a:t>)</a:t>
            </a:r>
            <a:br>
              <a:rPr lang="en-US" dirty="0">
                <a:latin typeface="Times New Roman" panose="02020603050405020304" pitchFamily="18" charset="0"/>
              </a:rPr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8DEE-2CC6-4D06-BF27-8D4C2E94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137" y="0"/>
            <a:ext cx="8744864" cy="6858000"/>
          </a:xfrm>
        </p:spPr>
        <p:txBody>
          <a:bodyPr>
            <a:noAutofit/>
          </a:bodyPr>
          <a:lstStyle/>
          <a:p>
            <a:r>
              <a:rPr lang="ru-RU" sz="1800" b="1" dirty="0"/>
              <a:t>Kвантов компютър</a:t>
            </a:r>
            <a:r>
              <a:rPr lang="ru-RU" sz="1800" dirty="0"/>
              <a:t> е компютър, който работи на базата на квантовомеханични явления (квантовата теория в областта на частиците) и </a:t>
            </a:r>
            <a:r>
              <a:rPr lang="bg-BG" sz="1800" dirty="0"/>
              <a:t>извършват </a:t>
            </a:r>
            <a:r>
              <a:rPr lang="bg-BG" sz="1800" b="1" dirty="0"/>
              <a:t>квантови изчисления</a:t>
            </a:r>
            <a:r>
              <a:rPr lang="ru-RU" sz="1800" dirty="0"/>
              <a:t>. Той е коренно различен от класическите компютри, работещи на базата на транзистори и електрически явления, предмет на класическата физика. </a:t>
            </a:r>
          </a:p>
          <a:p>
            <a:r>
              <a:rPr lang="ru-RU" sz="1800" dirty="0"/>
              <a:t>За разлика от обикновените компютри, които складират информацията като </a:t>
            </a:r>
            <a:r>
              <a:rPr lang="ru-RU" sz="1800" b="1" dirty="0"/>
              <a:t>битове</a:t>
            </a:r>
            <a:r>
              <a:rPr lang="ru-RU" sz="1800" dirty="0"/>
              <a:t> (</a:t>
            </a:r>
            <a:r>
              <a:rPr lang="ru-RU" sz="1800" b="1" dirty="0"/>
              <a:t>0 и 1</a:t>
            </a:r>
            <a:r>
              <a:rPr lang="ru-RU" sz="1800" dirty="0"/>
              <a:t>), квантовите компютри използват </a:t>
            </a:r>
            <a:r>
              <a:rPr lang="ru-RU" sz="1800" b="1" dirty="0"/>
              <a:t>квантови битове </a:t>
            </a:r>
            <a:r>
              <a:rPr lang="ru-RU" sz="1800" dirty="0"/>
              <a:t>или </a:t>
            </a:r>
            <a:r>
              <a:rPr lang="ru-RU" sz="1800" b="1" dirty="0"/>
              <a:t>кюбити</a:t>
            </a:r>
            <a:r>
              <a:rPr lang="ru-RU" sz="1800" dirty="0"/>
              <a:t> – те могат да бъдат </a:t>
            </a:r>
            <a:r>
              <a:rPr lang="ru-RU" sz="1800" b="1" dirty="0"/>
              <a:t>0, 1 или тяхна суперпозиция</a:t>
            </a:r>
            <a:r>
              <a:rPr lang="ru-RU" sz="1800" dirty="0"/>
              <a:t>, т.е. и двете едновременно: има четири възможни такива: </a:t>
            </a:r>
            <a:r>
              <a:rPr lang="ru-RU" sz="1800" b="1" dirty="0"/>
              <a:t>{0,0}, {0,1}, {1,0}, or {1,1}</a:t>
            </a:r>
            <a:r>
              <a:rPr lang="ru-RU" sz="1800" dirty="0"/>
              <a:t>. </a:t>
            </a:r>
          </a:p>
          <a:p>
            <a:r>
              <a:rPr lang="ru-RU" sz="1800" dirty="0"/>
              <a:t>Това позволява на квантовата машина да извършва няколко изчисления успоредно, което я прави много по-бърза и по-мощна от обикновената, която работи с едно-единствено изчисление. </a:t>
            </a:r>
          </a:p>
          <a:p>
            <a:r>
              <a:rPr lang="ru-RU" sz="1800" dirty="0"/>
              <a:t>Квантовите компютри ще могат да изпълняват за няколко минути задачи, които биха отнели хиляди години на конвенционалните компютри, с които работим днес. </a:t>
            </a:r>
          </a:p>
          <a:p>
            <a:r>
              <a:rPr lang="ru-RU" sz="1800" b="0" dirty="0">
                <a:effectLst/>
              </a:rPr>
              <a:t>icrosoft създава и нов </a:t>
            </a:r>
            <a:r>
              <a:rPr lang="ru-RU" sz="1800" b="1" dirty="0">
                <a:effectLst/>
              </a:rPr>
              <a:t>език за квантови изчисления</a:t>
            </a:r>
            <a:r>
              <a:rPr lang="ru-RU" sz="1800" b="0" dirty="0">
                <a:effectLst/>
              </a:rPr>
              <a:t>, наречен </a:t>
            </a:r>
            <a:r>
              <a:rPr lang="ru-RU" sz="1800" b="1" dirty="0">
                <a:effectLst/>
              </a:rPr>
              <a:t>Q#</a:t>
            </a:r>
            <a:r>
              <a:rPr lang="ru-RU" sz="1800" b="0" dirty="0">
                <a:effectLst/>
              </a:rPr>
              <a:t> с SDK</a:t>
            </a:r>
          </a:p>
          <a:p>
            <a:r>
              <a:rPr lang="ru-RU" sz="1800" dirty="0"/>
              <a:t>Бъдещо приложение:</a:t>
            </a:r>
          </a:p>
          <a:p>
            <a:pPr lvl="1"/>
            <a:r>
              <a:rPr lang="ru-RU" dirty="0"/>
              <a:t>да разрешават трудни проблеми, включващи голямо количество данни </a:t>
            </a:r>
          </a:p>
          <a:p>
            <a:pPr lvl="1"/>
            <a:r>
              <a:rPr lang="ru-RU" dirty="0"/>
              <a:t>Криптография – разбиване на най-сложните кодове в момента</a:t>
            </a:r>
          </a:p>
          <a:p>
            <a:r>
              <a:rPr lang="en-US" sz="1400" b="1" dirty="0"/>
              <a:t>2017: Microsoft</a:t>
            </a:r>
            <a:r>
              <a:rPr lang="en-US" sz="1400" dirty="0"/>
              <a:t> </a:t>
            </a:r>
            <a:r>
              <a:rPr lang="bg-BG" sz="1400" dirty="0"/>
              <a:t>представи квантов език за програмиране </a:t>
            </a:r>
            <a:r>
              <a:rPr lang="en-US" sz="1400" dirty="0"/>
              <a:t> </a:t>
            </a:r>
            <a:r>
              <a:rPr lang="en-US" sz="1400" b="1" dirty="0"/>
              <a:t>Q Sharp</a:t>
            </a:r>
            <a:r>
              <a:rPr lang="en-US" sz="1400" dirty="0"/>
              <a:t>, </a:t>
            </a:r>
            <a:r>
              <a:rPr lang="bg-BG" sz="1400" dirty="0"/>
              <a:t>интегриран с </a:t>
            </a:r>
            <a:r>
              <a:rPr lang="en-US" sz="1400" b="1" dirty="0"/>
              <a:t>Visual Studio</a:t>
            </a:r>
            <a:r>
              <a:rPr lang="en-US" sz="1400" dirty="0"/>
              <a:t>. </a:t>
            </a:r>
            <a:r>
              <a:rPr lang="bg-BG" sz="1400" dirty="0"/>
              <a:t>Програмите могат да се изпълняват локално на 32-кюбитен симулатор или 40-кюбитов симулатор на Azure</a:t>
            </a:r>
          </a:p>
          <a:p>
            <a:r>
              <a:rPr lang="en-US" sz="1400" b="1" dirty="0"/>
              <a:t>2019: IBM</a:t>
            </a:r>
            <a:r>
              <a:rPr lang="en-US" sz="1400" dirty="0"/>
              <a:t> </a:t>
            </a:r>
            <a:r>
              <a:rPr lang="bg-BG" sz="1400" dirty="0"/>
              <a:t>представи</a:t>
            </a:r>
            <a:r>
              <a:rPr lang="en-US" sz="1400" dirty="0"/>
              <a:t> </a:t>
            </a:r>
            <a:r>
              <a:rPr lang="bg-BG" sz="1400" dirty="0"/>
              <a:t>най-големия си квантов компютър, състоящ се от </a:t>
            </a:r>
            <a:r>
              <a:rPr lang="bg-BG" sz="1400" b="1" dirty="0"/>
              <a:t>53 кюбита</a:t>
            </a:r>
            <a:endParaRPr lang="en-US" sz="1400" b="1" dirty="0"/>
          </a:p>
          <a:p>
            <a:r>
              <a:rPr lang="en-US" sz="1400" b="1" dirty="0"/>
              <a:t>2019: </a:t>
            </a:r>
            <a:r>
              <a:rPr lang="ru-RU" sz="1400" b="1" dirty="0"/>
              <a:t>Квантовият компютър на Google </a:t>
            </a:r>
            <a:r>
              <a:rPr lang="bg-BG" sz="1400" b="1" dirty="0"/>
              <a:t>с 53 кубита </a:t>
            </a:r>
            <a:r>
              <a:rPr lang="ru-RU" sz="1400" dirty="0"/>
              <a:t>завършва сложното изчисление за 200 секунди, същото изчисление ще отнеме дори на най-мощните суперкомпютри приблизително 10 000 години (снимката в дясно)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8A719-AC8C-44C2-8406-D437AB7C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90" y="2905125"/>
            <a:ext cx="2095500" cy="395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3B7DC-27E7-4F83-BB26-65C90C221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8182" b="11163"/>
          <a:stretch/>
        </p:blipFill>
        <p:spPr>
          <a:xfrm>
            <a:off x="1715583" y="4310743"/>
            <a:ext cx="1828800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CA28-D3AB-45BA-980E-E270C80D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Речник с понятия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E726-79DC-4E26-815D-5E3F9476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983098" cy="6858000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/>
              <a:t>Евристика - </a:t>
            </a:r>
            <a:r>
              <a:rPr lang="ru-RU" dirty="0"/>
              <a:t>метод за решаване на логически или математически задачи, за които няма алгоритъм. Методът включва стъпаловидно стесняване на областта на търсене на решения чрез индуктивни разсъждения, базирани на натрупания опит. </a:t>
            </a:r>
            <a:r>
              <a:rPr lang="ru-RU" b="1" dirty="0"/>
              <a:t>Евристичният алгоритъм е алгоритъм за търсене на решение, базиран на пробата и грешката</a:t>
            </a:r>
            <a:r>
              <a:rPr lang="ru-RU" dirty="0"/>
              <a:t>. Евристичните методи (например при търсене в дърво на решенията) често съкращават времето за решаване на поставените проблеми, но не могат да гарантират изчерпателност и оптималност</a:t>
            </a:r>
          </a:p>
          <a:p>
            <a:r>
              <a:rPr lang="ru-RU" b="1" dirty="0"/>
              <a:t>Метаевристика</a:t>
            </a:r>
            <a:r>
              <a:rPr lang="ru-RU" dirty="0"/>
              <a:t> - алгоритми за математическа оптимизация, с които се решават реални задачи, които се характеризират със силна нелинейност, множество параметри, разнообразни сложни ограничения за удовлетворяване и множество с – често противоречащи си – оптимизационни критерии. При тези задачи може да не съществуват оптимални решения и откриването на оптимално или дори близко до оптималното решение е трудно постижимо. Метаевристичният алгоритъм е по-висша стратегия, която направлява и модифицира други евристични алгоритми за постигне по-добри решения. Всички метаевристични алгоритми балансират между глобално и локално търсене чрез два основни компонента: интензификация (фокусиране на търсенето в локален регион, знаейки, че текущото най-добро решение се намира в този регион) и диверсификация (генериране на разнообразни решения, така че пространството на търсене да може да бъде проучвано в широк диапазон).</a:t>
            </a:r>
          </a:p>
          <a:p>
            <a:r>
              <a:rPr lang="ru-RU" b="1" dirty="0"/>
              <a:t>Стохастичен (случаен) процес </a:t>
            </a:r>
            <a:r>
              <a:rPr lang="ru-RU" dirty="0"/>
              <a:t>- е противоположност на </a:t>
            </a:r>
            <a:r>
              <a:rPr lang="ru-RU" b="1" dirty="0"/>
              <a:t>детерминистичен процес</a:t>
            </a:r>
            <a:r>
              <a:rPr lang="ru-RU" dirty="0"/>
              <a:t>. Вместо да се работи със само една възможна реализация на процеса във времето, в процеса има неопределеност за неговото бъдещо развитие (еволюция), описано от вероятностни разпределения. Дори ако началното условие (или начална точка) е известна, има много възможности за това как процесът може да се развие, като някои реализации може да са по-вероятни, отколкото други. </a:t>
            </a:r>
          </a:p>
        </p:txBody>
      </p:sp>
    </p:spTree>
    <p:extLst>
      <p:ext uri="{BB962C8B-B14F-4D97-AF65-F5344CB8AC3E}">
        <p14:creationId xmlns:p14="http://schemas.microsoft.com/office/powerpoint/2010/main" val="1416151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FABA-2900-4D30-9391-A49EA711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Литература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18B2A-4EE4-43F0-A465-2FC64CEED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https://www.cs.bham.ac.uk/~jxb/IAI/w2.pdf</a:t>
            </a:r>
            <a:endParaRPr lang="bg-BG" dirty="0"/>
          </a:p>
          <a:p>
            <a:r>
              <a:rPr lang="en-US" dirty="0"/>
              <a:t>https://www.educause.edu/research-and-publications/research/core-data-service/analytics-services-portal/it-domain-definitions</a:t>
            </a:r>
            <a:endParaRPr lang="bg-BG" dirty="0"/>
          </a:p>
          <a:p>
            <a:r>
              <a:rPr lang="en-US" dirty="0"/>
              <a:t>https://www.cs.bham.ac.uk/~jxb/IAI/w2.pdf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954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600CD-F915-47F8-82F2-9819B519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66382"/>
            <a:ext cx="4545874" cy="424003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C9A594-A35C-450B-AA53-F2C6CE2D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13" y="3649981"/>
            <a:ext cx="3672839" cy="36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87D88-B792-44E0-8410-B6DCA66E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0BE62-A900-41B7-86D3-B7411CA6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0"/>
            <a:ext cx="4762500" cy="3571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5C00B-1E94-43CE-ADA2-4A4C07B0C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143250"/>
            <a:ext cx="4876800" cy="3714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12BE3-5FC6-4427-BED1-BF7A39B70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0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091-7362-48B3-8531-0C44620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Системи за бази данни</a:t>
            </a:r>
            <a:br>
              <a:rPr lang="en-US" dirty="0"/>
            </a:b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A0E9C-71F3-45EF-A912-F6428711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96" y="0"/>
            <a:ext cx="2524125" cy="1819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FC1D5-DF81-4410-8FCF-3AA11D76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" y="4714875"/>
            <a:ext cx="2143125" cy="21431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3A1E6C-0622-410A-9206-0496EEECA9AB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400" b="1" dirty="0"/>
              <a:t>Базата данни (БД) </a:t>
            </a:r>
            <a:r>
              <a:rPr lang="en-US" sz="2400" b="1" dirty="0"/>
              <a:t>– </a:t>
            </a:r>
            <a:r>
              <a:rPr lang="bg-BG" sz="2400" dirty="0"/>
              <a:t>организиран</a:t>
            </a:r>
            <a:r>
              <a:rPr lang="en-US" sz="2400" dirty="0"/>
              <a:t>a </a:t>
            </a:r>
            <a:r>
              <a:rPr lang="bg-BG" sz="2400" dirty="0"/>
              <a:t>колекция от данни, обикновено съхранявани и достъпни по електронен път от компютърна система</a:t>
            </a:r>
          </a:p>
          <a:p>
            <a:r>
              <a:rPr lang="bg-BG" sz="2400" b="1" dirty="0"/>
              <a:t>Системата за управление на базата данни (СУБД) </a:t>
            </a:r>
            <a:r>
              <a:rPr lang="en-US" sz="2400" b="1" dirty="0"/>
              <a:t>– </a:t>
            </a:r>
            <a:r>
              <a:rPr lang="bg-BG" sz="2400" dirty="0"/>
              <a:t>софтуерът, който взаимодейства с крайните потребители, приложенията и самата БД, за взимане и анализ на данните. Софтуерът за СУБД обхваща и основните средства за администриране на БД </a:t>
            </a:r>
          </a:p>
          <a:p>
            <a:r>
              <a:rPr lang="bg-BG" sz="2400" b="1" dirty="0"/>
              <a:t>Системи за бази данни  </a:t>
            </a:r>
            <a:r>
              <a:rPr lang="bg-BG" sz="2400" dirty="0"/>
              <a:t>= БД + СУБД + свързаните с тях приложения</a:t>
            </a:r>
          </a:p>
          <a:p>
            <a:r>
              <a:rPr lang="bg-BG" sz="2400" dirty="0"/>
              <a:t>Използват се различни модели на БД</a:t>
            </a:r>
          </a:p>
        </p:txBody>
      </p:sp>
    </p:spTree>
    <p:extLst>
      <p:ext uri="{BB962C8B-B14F-4D97-AF65-F5344CB8AC3E}">
        <p14:creationId xmlns:p14="http://schemas.microsoft.com/office/powerpoint/2010/main" val="279822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AFD6-DFF0-48D4-99AC-9BC4E7EA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Системен софтуер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525E-04C1-4CAE-A1FD-67F637F4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349" y="0"/>
            <a:ext cx="8586651" cy="685800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Системен софтуер </a:t>
            </a:r>
            <a:r>
              <a:rPr lang="bg-BG" dirty="0"/>
              <a:t>- софтуер, предназначен да осигури платформа за друг софтуер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Системен софтуер </a:t>
            </a:r>
            <a:r>
              <a:rPr lang="bg-BG" dirty="0"/>
              <a:t>- вид компютърна програма, която е проектирана да управлява хардуера и приложните програми на компютъра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b="1" dirty="0"/>
              <a:t>Системен софтуер </a:t>
            </a:r>
            <a:r>
              <a:rPr lang="bg-BG" dirty="0"/>
              <a:t>- интерфейсът между хардуерните и потребителските приложения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Видове: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Компютърният </a:t>
            </a:r>
            <a:r>
              <a:rPr lang="ru-RU" b="1" dirty="0"/>
              <a:t>BIOS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bg-BG" dirty="0"/>
              <a:t>основна система за вход / изход</a:t>
            </a:r>
            <a:r>
              <a:rPr lang="en-US" dirty="0"/>
              <a:t>)</a:t>
            </a:r>
            <a:r>
              <a:rPr lang="bg-BG" dirty="0"/>
              <a:t> </a:t>
            </a:r>
            <a:r>
              <a:rPr lang="ru-RU" dirty="0"/>
              <a:t>и микропрограмите (фърмуер) осигуряват основната функционалност за работа и контрол на хардуера, свързан към или вграден в компютъра. </a:t>
            </a:r>
            <a:r>
              <a:rPr lang="bg-BG" dirty="0"/>
              <a:t>BIOS стартира компютърната система и управлява потока от данни между ОС и свързаните с нея устройства като твърдия диск, видео адаптер, клавиатура, мишка и принтер.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Операционната</a:t>
            </a:r>
            <a:r>
              <a:rPr lang="ru-RU" dirty="0"/>
              <a:t> </a:t>
            </a:r>
            <a:r>
              <a:rPr lang="ru-RU" b="1" dirty="0"/>
              <a:t>система</a:t>
            </a:r>
            <a:r>
              <a:rPr lang="ru-RU" dirty="0"/>
              <a:t> (ОС) позволява на различни части от компютъра да работят заедно, като извършва основни задачи като прехвърляне на данни между оперативната памет и дисковете или изобразяване на изходни данни върху дисплея. Предоставя също платформа за стартиране на системен софтуер от по-високо ниво и на приложен софтуер.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b="1" dirty="0"/>
              <a:t>Инструментален софтуер </a:t>
            </a:r>
            <a:r>
              <a:rPr lang="ru-RU" dirty="0"/>
              <a:t>са програмите, които осигуряват средства за използване и обслужване на компонентите на компютъра, както и средства за разработване на други програми и различни приложения. В тази група попадат </a:t>
            </a:r>
            <a:r>
              <a:rPr lang="ru-RU" b="1" dirty="0"/>
              <a:t>сервизните програми </a:t>
            </a:r>
            <a:r>
              <a:rPr lang="ru-RU" dirty="0"/>
              <a:t>(Utilities), с които се извършва диагностика, управление на устройства, презапис от един на друг носител, архивиране, антивирусни програми и др.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Програмата за зареждане </a:t>
            </a:r>
            <a:r>
              <a:rPr lang="bg-BG" dirty="0"/>
              <a:t>(</a:t>
            </a:r>
            <a:r>
              <a:rPr lang="en-US" dirty="0"/>
              <a:t>boot program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 зарежда ОС в основната памет на компютъра (RAM).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Програмата-асемблер </a:t>
            </a:r>
            <a:r>
              <a:rPr lang="bg-BG" dirty="0"/>
              <a:t>взема компютърни инструкции и ги преобразува в битове, които процесорът може да използва за извършване на основните си операции.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bg-BG" b="1" dirty="0"/>
              <a:t>Драйверът на устройство </a:t>
            </a:r>
            <a:r>
              <a:rPr lang="bg-BG" dirty="0"/>
              <a:t>контролира определен тип устройство, което е свързано към компютър, като клавиатура или мишка. Програмата за драйвери преобразува инструкции за вход / изход на ОС в съобщения, които устройството може да разбере.</a:t>
            </a:r>
          </a:p>
        </p:txBody>
      </p:sp>
    </p:spTree>
    <p:extLst>
      <p:ext uri="{BB962C8B-B14F-4D97-AF65-F5344CB8AC3E}">
        <p14:creationId xmlns:p14="http://schemas.microsoft.com/office/powerpoint/2010/main" val="31584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A146-42D6-4657-A194-B62BA92B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Транслатори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7EC04-6BE5-46BF-A25A-B51A28E3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Транслаторът</a:t>
            </a:r>
            <a:r>
              <a:rPr lang="bg-BG" dirty="0"/>
              <a:t> е езиков процесор, който преобразува компютърна програма от един език в друг</a:t>
            </a:r>
          </a:p>
          <a:p>
            <a:r>
              <a:rPr lang="bg-BG" dirty="0"/>
              <a:t>Транслаторът взема програма, написана на някакъв език за програмиране  от високо ниво (</a:t>
            </a:r>
            <a:r>
              <a:rPr lang="en-US" dirty="0"/>
              <a:t>source code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 и я преобразува в машинен код, разбираем за централния процесор</a:t>
            </a:r>
          </a:p>
          <a:p>
            <a:r>
              <a:rPr lang="bg-BG" dirty="0"/>
              <a:t>Транслаторът открива и идентифицира грешки по време на превода</a:t>
            </a:r>
          </a:p>
        </p:txBody>
      </p:sp>
      <p:pic>
        <p:nvPicPr>
          <p:cNvPr id="1026" name="Picture 2" descr="What is a compiler and its need? - Codeforwin">
            <a:extLst>
              <a:ext uri="{FF2B5EF4-FFF2-40B4-BE49-F238E27FC236}">
                <a16:creationId xmlns:a16="http://schemas.microsoft.com/office/drawing/2014/main" id="{754F82A8-DF09-431B-94B3-E30F5C83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93" y="5053507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CF3D-F6D9-43A5-B31A-E22346A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F95-B00E-4A7D-9189-669E49FC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92898"/>
          </a:xfrm>
        </p:spPr>
        <p:txBody>
          <a:bodyPr/>
          <a:lstStyle/>
          <a:p>
            <a:r>
              <a:rPr lang="bg-BG" b="1" dirty="0"/>
              <a:t>Операционната система </a:t>
            </a:r>
            <a:r>
              <a:rPr lang="bg-BG" dirty="0"/>
              <a:t>е системен софтуер, който управлява компютърния хардуер, софтуерните ресурси и предоставя общи услуги за компютърните програми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FFFF0-1E1A-4C1F-98EE-38695B50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28" y="2865120"/>
            <a:ext cx="5138386" cy="37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89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3427</TotalTime>
  <Words>5785</Words>
  <Application>Microsoft Office PowerPoint</Application>
  <PresentationFormat>Widescreen</PresentationFormat>
  <Paragraphs>304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Corbel</vt:lpstr>
      <vt:lpstr>Times New Roman</vt:lpstr>
      <vt:lpstr>Wingdings 2</vt:lpstr>
      <vt:lpstr>Frame</vt:lpstr>
      <vt:lpstr>Основни направления в информатиката</vt:lpstr>
      <vt:lpstr>Информационни технологии</vt:lpstr>
      <vt:lpstr>Информационни технологии</vt:lpstr>
      <vt:lpstr>Информационни системи </vt:lpstr>
      <vt:lpstr>PowerPoint Presentation</vt:lpstr>
      <vt:lpstr>Системи за бази данни </vt:lpstr>
      <vt:lpstr>Системен софтуер</vt:lpstr>
      <vt:lpstr>Транслатори</vt:lpstr>
      <vt:lpstr>Операционни системи</vt:lpstr>
      <vt:lpstr>Теория на изчисленията(Theory of computing, Theory of computation)  </vt:lpstr>
      <vt:lpstr>Машина на Тюринг       </vt:lpstr>
      <vt:lpstr>Езици за програмиране </vt:lpstr>
      <vt:lpstr>Компютърни системи и мрежи </vt:lpstr>
      <vt:lpstr>Числов анализ (Numerical analysis) </vt:lpstr>
      <vt:lpstr>Човешко-компютърно взаимодействие (Human computer interaction) </vt:lpstr>
      <vt:lpstr>Човешко-компютърно взаимодействие (Human computer interaction) </vt:lpstr>
      <vt:lpstr>Компютърна графика (Graphics) </vt:lpstr>
      <vt:lpstr>Био-информатика</vt:lpstr>
      <vt:lpstr>Софтуерно инженерство</vt:lpstr>
      <vt:lpstr>Киберсигурност</vt:lpstr>
      <vt:lpstr>НОВИ НАПРАВЛЕНИЯ</vt:lpstr>
      <vt:lpstr>Изкуствен интелект (ИИ) - Artificial Intelligence (AI) </vt:lpstr>
      <vt:lpstr>Невронни мрежи (Neural Networks)</vt:lpstr>
      <vt:lpstr>Еволюционни изчисления (Evolutionary Computation)</vt:lpstr>
      <vt:lpstr>Компютърно зрение (Vision) </vt:lpstr>
      <vt:lpstr>Роботика (Robotics) </vt:lpstr>
      <vt:lpstr>Експертни системи (Expert Systems) </vt:lpstr>
      <vt:lpstr>Обработка на речта (Speech Processing)</vt:lpstr>
      <vt:lpstr>Обработка на естествен език (Natural Language Processing - NLP) </vt:lpstr>
      <vt:lpstr>Планиране (Strategic planning) </vt:lpstr>
      <vt:lpstr>Машинно обучение (Machine Learning)</vt:lpstr>
      <vt:lpstr>Роботизирана автоматизация на процеси - Robotic Process Automation (RPA)</vt:lpstr>
      <vt:lpstr>Edge Computing</vt:lpstr>
      <vt:lpstr>Виртуална и добавена реалност (Virtual Reality, Augmented Reality)</vt:lpstr>
      <vt:lpstr>Blockchain</vt:lpstr>
      <vt:lpstr>Големи данни (Big data)</vt:lpstr>
      <vt:lpstr>Интернет на нещата - Internet of Things (IoT) </vt:lpstr>
      <vt:lpstr>Облачни изчисления (Cloud Computing)</vt:lpstr>
      <vt:lpstr>Оптични/ фотонни изчисления (Optical Computing)</vt:lpstr>
      <vt:lpstr>Молекулярни нанотехнологии (Molecular Nanotechnology)</vt:lpstr>
      <vt:lpstr>Квантови изчисления (Quantum Computing) </vt:lpstr>
      <vt:lpstr>Речник с понятия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Основни направления в информатиката</dc:title>
  <dc:creator>Svetoslav</dc:creator>
  <cp:lastModifiedBy>Svetoslav</cp:lastModifiedBy>
  <cp:revision>149</cp:revision>
  <dcterms:created xsi:type="dcterms:W3CDTF">2020-07-21T10:02:00Z</dcterms:created>
  <dcterms:modified xsi:type="dcterms:W3CDTF">2020-08-17T13:13:41Z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